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6"/>
  </p:notesMasterIdLst>
  <p:handoutMasterIdLst>
    <p:handoutMasterId r:id="rId17"/>
  </p:handoutMasterIdLst>
  <p:sldIdLst>
    <p:sldId id="256" r:id="rId4"/>
    <p:sldId id="286" r:id="rId5"/>
    <p:sldId id="266" r:id="rId6"/>
    <p:sldId id="267" r:id="rId7"/>
    <p:sldId id="288" r:id="rId8"/>
    <p:sldId id="268" r:id="rId9"/>
    <p:sldId id="269" r:id="rId10"/>
    <p:sldId id="270" r:id="rId11"/>
    <p:sldId id="272" r:id="rId12"/>
    <p:sldId id="265" r:id="rId13"/>
    <p:sldId id="275" r:id="rId14"/>
    <p:sldId id="273" r:id="rId15"/>
  </p:sldIdLst>
  <p:sldSz cx="9144000" cy="6858000" type="screen4x3"/>
  <p:notesSz cx="6858000" cy="9144000"/>
  <p:defaultTex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C42"/>
    <a:srgbClr val="7F1745"/>
    <a:srgbClr val="77123F"/>
    <a:srgbClr val="620036"/>
    <a:srgbClr val="4C6B66"/>
    <a:srgbClr val="00A3C7"/>
    <a:srgbClr val="FFFFFE"/>
    <a:srgbClr val="004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2" autoAdjust="0"/>
  </p:normalViewPr>
  <p:slideViewPr>
    <p:cSldViewPr snapToGrid="0">
      <p:cViewPr varScale="1">
        <p:scale>
          <a:sx n="74" d="100"/>
          <a:sy n="74" d="100"/>
        </p:scale>
        <p:origin x="2664" y="66"/>
      </p:cViewPr>
      <p:guideLst>
        <p:guide orient="horz" pos="21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9A36D4-AB54-4296-A7CA-6967224EBB2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4D543A8-0434-4132-8502-A5E9F3A8398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27F4C20D-1D81-4583-803B-16AE651D3129}" type="datetimeFigureOut">
              <a:rPr lang="en-US" altLang="en-US"/>
              <a:pPr>
                <a:defRPr/>
              </a:pPr>
              <a:t>12/20/2021</a:t>
            </a:fld>
            <a:endParaRPr lang="en-US" altLang="en-US"/>
          </a:p>
        </p:txBody>
      </p:sp>
      <p:sp>
        <p:nvSpPr>
          <p:cNvPr id="4" name="Footer Placeholder 3">
            <a:extLst>
              <a:ext uri="{FF2B5EF4-FFF2-40B4-BE49-F238E27FC236}">
                <a16:creationId xmlns:a16="http://schemas.microsoft.com/office/drawing/2014/main" id="{4D17639D-87E0-426F-81D9-E0CDDD9A3F4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7D19729-3E42-4FA2-8D35-601319D459A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BF1F66-3A8E-461F-8C0E-53B530DC1BB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B5F13-B8A5-4C28-8E37-00DA4A4045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F4299C99-19C6-440D-BF9D-89AE4C6A21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B808774-AE99-46B3-85A3-F564C2869EA5}" type="datetimeFigureOut">
              <a:rPr lang="en-GB"/>
              <a:pPr>
                <a:defRPr/>
              </a:pPr>
              <a:t>20/12/2021</a:t>
            </a:fld>
            <a:endParaRPr lang="en-GB"/>
          </a:p>
        </p:txBody>
      </p:sp>
      <p:sp>
        <p:nvSpPr>
          <p:cNvPr id="4" name="Slide Image Placeholder 3">
            <a:extLst>
              <a:ext uri="{FF2B5EF4-FFF2-40B4-BE49-F238E27FC236}">
                <a16:creationId xmlns:a16="http://schemas.microsoft.com/office/drawing/2014/main" id="{B6A03A17-A9D7-44BB-9E97-E4034EF3FC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D689C04-06BC-4E8D-8C1B-4D3B0533C0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1B16C4C-DB09-4975-B970-5898140DC3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55553CCC-7631-47C6-B99C-2C96D30D857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E71A63-533D-4D04-BCD3-118D3663459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DE794C3-B6AA-468F-9F79-BA7D37C3E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9B07C9C-F161-4002-B7B7-5589657A2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latin typeface="Arial" panose="020B0604020202020204" pitchFamily="34" charset="0"/>
                <a:cs typeface="Arial" panose="020B0604020202020204" pitchFamily="34" charset="0"/>
              </a:rPr>
              <a:t>(Allow for approx. 3 minutes</a:t>
            </a:r>
            <a:r>
              <a:rPr lang="en-GB" altLang="en-US" dirty="0">
                <a:latin typeface="Arial" panose="020B0604020202020204" pitchFamily="34" charset="0"/>
                <a:cs typeface="Arial" panose="020B0604020202020204" pitchFamily="34" charset="0"/>
              </a:rPr>
              <a:t>)</a:t>
            </a:r>
            <a:r>
              <a:rPr lang="en-GB" altLang="en-US" b="1" dirty="0">
                <a:latin typeface="Arial" panose="020B0604020202020204" pitchFamily="34" charset="0"/>
                <a:cs typeface="Arial" panose="020B0604020202020204" pitchFamily="34" charset="0"/>
              </a:rPr>
              <a:t>:</a:t>
            </a:r>
            <a:r>
              <a:rPr lang="en-GB" altLang="en-US" dirty="0">
                <a:latin typeface="Arial" panose="020B0604020202020204" pitchFamily="34" charset="0"/>
                <a:cs typeface="Arial" panose="020B0604020202020204" pitchFamily="34" charset="0"/>
              </a:rPr>
              <a:t> </a:t>
            </a:r>
          </a:p>
          <a:p>
            <a:pPr eaLnBrk="1" hangingPunct="1">
              <a:spcBef>
                <a:spcPct val="0"/>
              </a:spcBef>
            </a:pPr>
            <a:r>
              <a:rPr lang="en-GB" altLang="en-US" dirty="0">
                <a:solidFill>
                  <a:srgbClr val="FF0000"/>
                </a:solidFill>
                <a:latin typeface="Arial" panose="020B0604020202020204" pitchFamily="34" charset="0"/>
                <a:cs typeface="Arial" panose="020B0604020202020204" pitchFamily="34" charset="0"/>
              </a:rPr>
              <a:t>This session is an opportunity to explore common challenges and find positive solutions together. Even if you walk away with just one idea, or feel a bit better about something that’s been bothering you, we hope that will be a sign that you’ve found this session useful. You'll see from the agenda that there will be an opportunity to get some frustrations off your chest but we hope that the session will be constructive and that you'll have some new strategies or tactics to try out after today. </a:t>
            </a:r>
            <a:endParaRPr lang="en-GB" altLang="en-US" b="1" dirty="0">
              <a:solidFill>
                <a:srgbClr val="FF0000"/>
              </a:solidFill>
              <a:latin typeface="Arial" panose="020B0604020202020204" pitchFamily="34" charset="0"/>
              <a:cs typeface="Arial" panose="020B0604020202020204" pitchFamily="34" charset="0"/>
            </a:endParaRPr>
          </a:p>
          <a:p>
            <a:pPr eaLnBrk="1" hangingPunct="1">
              <a:spcBef>
                <a:spcPct val="0"/>
              </a:spcBef>
            </a:pP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b="1" dirty="0">
                <a:latin typeface="Arial" panose="020B0604020202020204" pitchFamily="34" charset="0"/>
                <a:cs typeface="Arial" panose="020B0604020202020204" pitchFamily="34" charset="0"/>
              </a:rPr>
              <a:t>Please include a short introduction/biography about you here, followed by your reasoning/rationale for wanting to run this session.</a:t>
            </a:r>
            <a:r>
              <a:rPr lang="en-GB" altLang="en-US" b="1" dirty="0">
                <a:highlight>
                  <a:srgbClr val="FFFF00"/>
                </a:highlight>
                <a:latin typeface="Arial" panose="020B0604020202020204" pitchFamily="34" charset="0"/>
                <a:cs typeface="Arial" panose="020B0604020202020204" pitchFamily="34" charset="0"/>
              </a:rPr>
              <a:t> </a:t>
            </a:r>
          </a:p>
          <a:p>
            <a:pPr eaLnBrk="1" hangingPunct="1">
              <a:spcBef>
                <a:spcPct val="0"/>
              </a:spcBef>
            </a:pPr>
            <a:endParaRPr lang="en-GB" altLang="en-US" b="1" dirty="0"/>
          </a:p>
          <a:p>
            <a:pPr eaLnBrk="1" hangingPunct="1">
              <a:spcBef>
                <a:spcPct val="0"/>
              </a:spcBef>
            </a:pPr>
            <a:r>
              <a:rPr lang="en-GB" altLang="en-US" b="1" dirty="0"/>
              <a:t>Please also feel free to alter the background, which has been purposely left blank for you to tailor to your institution.</a:t>
            </a:r>
          </a:p>
          <a:p>
            <a:pPr eaLnBrk="1" hangingPunct="1">
              <a:spcBef>
                <a:spcPct val="0"/>
              </a:spcBef>
            </a:pPr>
            <a:endParaRPr lang="en-GB" altLang="en-US" dirty="0"/>
          </a:p>
          <a:p>
            <a:pPr eaLnBrk="1" hangingPunct="1">
              <a:spcBef>
                <a:spcPct val="0"/>
              </a:spcBef>
            </a:pPr>
            <a:r>
              <a:rPr lang="en-GB" altLang="en-US" b="1" dirty="0"/>
              <a:t>This session was originally put together by Dr Tania Cleaves (University of Birmingham) and Dr </a:t>
            </a:r>
            <a:r>
              <a:rPr lang="en-GB" altLang="en-US" b="1" dirty="0" err="1"/>
              <a:t>Liese</a:t>
            </a:r>
            <a:r>
              <a:rPr lang="en-GB" altLang="en-US" b="1" dirty="0"/>
              <a:t> Perrin (previously University of Birmingham [2018-2021], presently Coventry University [2021 – Present]). Please feel free to get in contact with Tania for any questions or comments at T.A.Cleaves@bham.ac.uk. </a:t>
            </a:r>
          </a:p>
        </p:txBody>
      </p:sp>
      <p:sp>
        <p:nvSpPr>
          <p:cNvPr id="9220" name="Slide Number Placeholder 3">
            <a:extLst>
              <a:ext uri="{FF2B5EF4-FFF2-40B4-BE49-F238E27FC236}">
                <a16:creationId xmlns:a16="http://schemas.microsoft.com/office/drawing/2014/main" id="{3CC912C0-9C8E-48F7-92DC-8F18AA54B0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8946A10B-8FC5-405E-8DF7-243F0271D1C4}"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01EB740-B12C-441B-824F-39F521A0F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BCBE5F6-5594-4209-8D79-8BD840EF6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Optional follow-up/post-session activity</a:t>
            </a:r>
            <a:r>
              <a:rPr lang="en-GB" altLang="en-US" dirty="0"/>
              <a:t>:</a:t>
            </a:r>
            <a:br>
              <a:rPr lang="en-GB" altLang="en-US" dirty="0"/>
            </a:br>
            <a:endParaRPr lang="en-GB" altLang="en-US" dirty="0"/>
          </a:p>
          <a:p>
            <a:pPr eaLnBrk="1" hangingPunct="1">
              <a:spcBef>
                <a:spcPct val="0"/>
              </a:spcBef>
            </a:pPr>
            <a:r>
              <a:rPr lang="en-GB" altLang="en-US" dirty="0"/>
              <a:t>Spend some time after this session, on your own, to focus on some questions to help you think through options for solving this issue – lines of enquiry that will help you build your own resilience to deal with this and other future challenges:</a:t>
            </a:r>
          </a:p>
          <a:p>
            <a:pPr eaLnBrk="1" hangingPunct="1">
              <a:spcBef>
                <a:spcPct val="0"/>
              </a:spcBef>
            </a:pPr>
            <a:endParaRPr lang="en-GB" altLang="en-US" dirty="0"/>
          </a:p>
          <a:p>
            <a:pPr eaLnBrk="1" hangingPunct="1">
              <a:spcBef>
                <a:spcPct val="0"/>
              </a:spcBef>
            </a:pPr>
            <a:r>
              <a:rPr lang="en-GB" altLang="en-US" dirty="0"/>
              <a:t>What strengths can I use to approach this problem? (If it’s hard to name your strengths, think what those close to you might say are your strengths). What strengths - assets and resources - do you have in yourself, in your team, Dept/School, Faculty/College and at institutional level to help you find the solution to your problem?</a:t>
            </a:r>
          </a:p>
          <a:p>
            <a:pPr eaLnBrk="1" hangingPunct="1">
              <a:spcBef>
                <a:spcPct val="0"/>
              </a:spcBef>
            </a:pPr>
            <a:r>
              <a:rPr lang="en-GB" altLang="en-US" dirty="0"/>
              <a:t> </a:t>
            </a:r>
          </a:p>
          <a:p>
            <a:pPr eaLnBrk="1" hangingPunct="1">
              <a:spcBef>
                <a:spcPct val="0"/>
              </a:spcBef>
            </a:pPr>
            <a:r>
              <a:rPr lang="en-GB" altLang="en-US" dirty="0"/>
              <a:t>What have you done in similar situations before? </a:t>
            </a:r>
          </a:p>
          <a:p>
            <a:pPr eaLnBrk="1" hangingPunct="1">
              <a:spcBef>
                <a:spcPct val="0"/>
              </a:spcBef>
            </a:pPr>
            <a:r>
              <a:rPr lang="en-GB" altLang="en-US" dirty="0"/>
              <a:t> </a:t>
            </a:r>
          </a:p>
          <a:p>
            <a:pPr eaLnBrk="1" hangingPunct="1">
              <a:spcBef>
                <a:spcPct val="0"/>
              </a:spcBef>
            </a:pPr>
            <a:r>
              <a:rPr lang="en-GB" altLang="en-US" dirty="0"/>
              <a:t>What would someone you admire do in this situation? (Often who and what we admire highlights our values and strengths too). </a:t>
            </a:r>
          </a:p>
          <a:p>
            <a:pPr eaLnBrk="1" hangingPunct="1">
              <a:spcBef>
                <a:spcPct val="0"/>
              </a:spcBef>
            </a:pPr>
            <a:endParaRPr lang="en-GB" altLang="en-US" dirty="0"/>
          </a:p>
        </p:txBody>
      </p:sp>
      <p:sp>
        <p:nvSpPr>
          <p:cNvPr id="28676" name="Slide Number Placeholder 3">
            <a:extLst>
              <a:ext uri="{FF2B5EF4-FFF2-40B4-BE49-F238E27FC236}">
                <a16:creationId xmlns:a16="http://schemas.microsoft.com/office/drawing/2014/main" id="{93DE08EE-31A4-42CD-8D6D-0A411445B0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FB2728F7-C6CB-4869-83E9-F1BE740F7DEE}" type="slidenum">
              <a:rPr lang="en-GB" altLang="en-US" sz="1200"/>
              <a:pPr/>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FBC44B5-BB13-4F61-9802-F8A7098CA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56D98C5-21DE-4B71-BA6E-42EE576A0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9C36F88-CCB6-447F-9800-AF69F6CCE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B8054959-0194-48A8-9C98-8ED3025F8D82}" type="slidenum">
              <a:rPr lang="en-GB" altLang="en-US" sz="1200"/>
              <a:pPr/>
              <a:t>12</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(Allow 1 minute for this slide):</a:t>
            </a:r>
          </a:p>
          <a:p>
            <a:r>
              <a:rPr lang="en-US" dirty="0">
                <a:cs typeface="Calibri"/>
              </a:rPr>
              <a:t>Today's agenda includes spending short periods on particular tasks – they are a mix of self-reflective activities, group breakout opportunities, and time together as a group for discussion and questions. We will try to stay as close as possible to this schedule but are also very flexible and open-minded on what you feel you need out of the session too.</a:t>
            </a:r>
          </a:p>
          <a:p>
            <a:endParaRPr lang="en-US" dirty="0">
              <a:cs typeface="Calibri"/>
            </a:endParaRPr>
          </a:p>
          <a:p>
            <a:r>
              <a:rPr lang="en-GB" b="1" dirty="0">
                <a:solidFill>
                  <a:schemeClr val="bg1"/>
                </a:solidFill>
              </a:rPr>
              <a:t>Our suggested timetable for a 2-hr session is as follows, but if you choose to run this during a shorter time frame, please reduce correspondingly</a:t>
            </a:r>
            <a:r>
              <a:rPr lang="en-GB" b="0" dirty="0">
                <a:solidFill>
                  <a:schemeClr val="bg1"/>
                </a:solidFill>
              </a:rPr>
              <a:t>:</a:t>
            </a:r>
          </a:p>
          <a:p>
            <a:pPr marL="171450" indent="-171450">
              <a:buFont typeface="Arial" panose="020B0604020202020204" pitchFamily="34" charset="0"/>
              <a:buChar char="•"/>
            </a:pPr>
            <a:r>
              <a:rPr lang="en-GB" b="0" dirty="0">
                <a:solidFill>
                  <a:schemeClr val="bg1"/>
                </a:solidFill>
              </a:rPr>
              <a:t>Introductions – allow c.10-15 minutes to introduce yourself, go through the agenda and present opening slides</a:t>
            </a:r>
          </a:p>
          <a:p>
            <a:pPr marL="171450" indent="-171450">
              <a:buFont typeface="Arial" panose="020B0604020202020204" pitchFamily="34" charset="0"/>
              <a:buChar char="•"/>
            </a:pPr>
            <a:r>
              <a:rPr lang="en-GB" b="0" dirty="0">
                <a:solidFill>
                  <a:schemeClr val="bg1"/>
                </a:solidFill>
              </a:rPr>
              <a:t>Activity 1 (a. self-reflective): identify your triggers – allow c.5 minutes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solidFill>
                  <a:schemeClr val="bg1"/>
                </a:solidFill>
              </a:rPr>
              <a:t>Activity 1 (b. breakout session): small group discussion of triggers – allow c.20 minutes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solidFill>
                  <a:schemeClr val="bg1"/>
                </a:solidFill>
              </a:rPr>
              <a:t>Activity 1 (c. full group discussion): discussion and Q&amp;A – allow c.15 minutes</a:t>
            </a:r>
          </a:p>
          <a:p>
            <a:pPr marL="171450" indent="-171450">
              <a:buFont typeface="Arial" panose="020B0604020202020204" pitchFamily="34" charset="0"/>
              <a:buChar char="•"/>
            </a:pPr>
            <a:r>
              <a:rPr lang="en-GB" b="0" dirty="0">
                <a:solidFill>
                  <a:schemeClr val="bg1"/>
                </a:solidFill>
              </a:rPr>
              <a:t>Comfort break, if appropriate – allow c.5 minutes</a:t>
            </a:r>
          </a:p>
          <a:p>
            <a:pPr marL="171450" indent="-171450">
              <a:buFont typeface="Arial" panose="020B0604020202020204" pitchFamily="34" charset="0"/>
              <a:buChar char="•"/>
            </a:pPr>
            <a:r>
              <a:rPr lang="en-GB" b="0" dirty="0">
                <a:solidFill>
                  <a:schemeClr val="bg1"/>
                </a:solidFill>
              </a:rPr>
              <a:t>Activity 2 (a. breakout sessions): sharing best practice around key triggers (e.g. time, communication and respect) – allow c.20 minutes</a:t>
            </a:r>
          </a:p>
          <a:p>
            <a:pPr marL="171450" indent="-171450">
              <a:buFont typeface="Arial" panose="020B0604020202020204" pitchFamily="34" charset="0"/>
              <a:buChar char="•"/>
            </a:pPr>
            <a:r>
              <a:rPr lang="en-GB" b="0" dirty="0">
                <a:solidFill>
                  <a:schemeClr val="bg1"/>
                </a:solidFill>
              </a:rPr>
              <a:t>Activity 2 (b. full group discussion): discussion – allow c.20 minutes</a:t>
            </a:r>
          </a:p>
          <a:p>
            <a:pPr marL="171450" indent="-171450">
              <a:buFont typeface="Arial" panose="020B0604020202020204" pitchFamily="34" charset="0"/>
              <a:buChar char="•"/>
            </a:pPr>
            <a:r>
              <a:rPr lang="en-GB" b="0" dirty="0">
                <a:solidFill>
                  <a:schemeClr val="bg1"/>
                </a:solidFill>
              </a:rPr>
              <a:t>Presenters’ tips – allow c.10 minutes</a:t>
            </a:r>
          </a:p>
          <a:p>
            <a:pPr marL="171450" indent="-171450">
              <a:buFont typeface="Arial" panose="020B0604020202020204" pitchFamily="34" charset="0"/>
              <a:buChar char="•"/>
            </a:pPr>
            <a:r>
              <a:rPr lang="en-GB" b="0" dirty="0">
                <a:solidFill>
                  <a:schemeClr val="bg1"/>
                </a:solidFill>
              </a:rPr>
              <a:t>Concluding remarks and Q&amp;A – allow c.10 minutes</a:t>
            </a:r>
          </a:p>
          <a:p>
            <a:endParaRPr lang="en-US" dirty="0">
              <a:cs typeface="Calibri"/>
            </a:endParaRPr>
          </a:p>
        </p:txBody>
      </p:sp>
      <p:sp>
        <p:nvSpPr>
          <p:cNvPr id="4" name="Slide Number Placeholder 3"/>
          <p:cNvSpPr>
            <a:spLocks noGrp="1"/>
          </p:cNvSpPr>
          <p:nvPr>
            <p:ph type="sldNum" sz="quarter" idx="5"/>
          </p:nvPr>
        </p:nvSpPr>
        <p:spPr/>
        <p:txBody>
          <a:bodyPr/>
          <a:lstStyle/>
          <a:p>
            <a:fld id="{95E71A63-533D-4D04-BCD3-118D3663459B}" type="slidenum">
              <a:rPr lang="en-GB" altLang="en-US"/>
              <a:pPr/>
              <a:t>2</a:t>
            </a:fld>
            <a:endParaRPr lang="en-GB" altLang="en-US"/>
          </a:p>
        </p:txBody>
      </p:sp>
    </p:spTree>
    <p:extLst>
      <p:ext uri="{BB962C8B-B14F-4D97-AF65-F5344CB8AC3E}">
        <p14:creationId xmlns:p14="http://schemas.microsoft.com/office/powerpoint/2010/main" val="321653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063F361-605D-4C0F-9489-54A03295D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BEC94B6-839D-44E5-A81D-417AF7F8F0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(Allow 2-3 minutes for this slide, and f</a:t>
            </a:r>
            <a:r>
              <a:rPr lang="en-GB" altLang="en-US" b="1" dirty="0">
                <a:solidFill>
                  <a:srgbClr val="FF0000"/>
                </a:solidFill>
              </a:rPr>
              <a:t>eel free to insert your own example here instead of using this one</a:t>
            </a:r>
            <a:r>
              <a:rPr lang="en-GB" altLang="en-US" dirty="0"/>
              <a:t>)</a:t>
            </a:r>
          </a:p>
          <a:p>
            <a:pPr eaLnBrk="1" hangingPunct="1">
              <a:spcBef>
                <a:spcPct val="0"/>
              </a:spcBef>
            </a:pPr>
            <a:endParaRPr lang="en-GB" altLang="en-US" dirty="0"/>
          </a:p>
          <a:p>
            <a:pPr eaLnBrk="1" hangingPunct="1">
              <a:spcBef>
                <a:spcPct val="0"/>
              </a:spcBef>
            </a:pPr>
            <a:r>
              <a:rPr lang="en-GB" altLang="en-US" dirty="0"/>
              <a:t>We want to begin by highlighting the pressures academics are under around teaching and marking, attending endless meetings, publishing for REF, travelling for research and dissemination, writing grant applications, being available at all hours to answer emails, and climbing the career ladder. This was originally a snapshot of a senior academic in 2019. Imagine how much more pressured this has become around remote teaching and blended approaches (which for some has doubled workload for teaching). This example we’re showing is useful to keep in mind when you’re chasing that glowing letter of support from a Head of Dept/School/Faculty… When academics say they are busy, they are BUSY!</a:t>
            </a:r>
          </a:p>
          <a:p>
            <a:pPr>
              <a:spcBef>
                <a:spcPct val="0"/>
              </a:spcBef>
            </a:pPr>
            <a:endParaRPr lang="en-GB" altLang="en-US" dirty="0">
              <a:cs typeface="Calibri"/>
            </a:endParaRPr>
          </a:p>
          <a:p>
            <a:pPr>
              <a:spcBef>
                <a:spcPct val="0"/>
              </a:spcBef>
            </a:pPr>
            <a:r>
              <a:rPr lang="en-GB" altLang="en-US" dirty="0">
                <a:cs typeface="Calibri"/>
              </a:rPr>
              <a:t>Another point to make is that periods of teaching, marking and exams rarely fit nicely with our own world of Professional Services: funding deadlines, for instance, can clash horribly with peak teaching periods, and so can they clash with our personal lives (e.g. caring responsibilities). </a:t>
            </a:r>
          </a:p>
          <a:p>
            <a:pPr eaLnBrk="1" hangingPunct="1">
              <a:spcBef>
                <a:spcPct val="0"/>
              </a:spcBef>
            </a:pPr>
            <a:endParaRPr lang="en-GB" altLang="en-US" dirty="0">
              <a:cs typeface="Calibri"/>
            </a:endParaRPr>
          </a:p>
          <a:p>
            <a:pPr eaLnBrk="1" hangingPunct="1">
              <a:spcBef>
                <a:spcPct val="0"/>
              </a:spcBef>
            </a:pPr>
            <a:endParaRPr lang="en-GB" altLang="en-US" dirty="0">
              <a:cs typeface="Calibri"/>
            </a:endParaRPr>
          </a:p>
        </p:txBody>
      </p:sp>
      <p:sp>
        <p:nvSpPr>
          <p:cNvPr id="12292" name="Slide Number Placeholder 3">
            <a:extLst>
              <a:ext uri="{FF2B5EF4-FFF2-40B4-BE49-F238E27FC236}">
                <a16:creationId xmlns:a16="http://schemas.microsoft.com/office/drawing/2014/main" id="{83D6224A-A7FB-4F99-A750-485ADF5A9A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2D3809B4-6D16-4431-8244-E19B794E06A8}" type="slidenum">
              <a:rPr lang="en-GB" altLang="en-US" sz="1200"/>
              <a:pPr/>
              <a:t>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82E9062-0F2F-4EAD-A4AF-24A0B39FA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38E1F45-9DA1-4DF6-8149-B02F13C20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(Allow 1-2 minutes for this slide, and see also/use instead data from the following: https://www.vitae.ac.uk/vitae-publications/the%20impact%20of%20the-covid-19-pandemic-on-researchers-and-research?utm_medium=email&amp;utm_source=govdelivery ) </a:t>
            </a:r>
          </a:p>
          <a:p>
            <a:pPr eaLnBrk="1" hangingPunct="1">
              <a:spcBef>
                <a:spcPct val="0"/>
              </a:spcBef>
            </a:pPr>
            <a:endParaRPr lang="en-GB" altLang="en-US" dirty="0"/>
          </a:p>
          <a:p>
            <a:pPr eaLnBrk="1" hangingPunct="1">
              <a:spcBef>
                <a:spcPct val="0"/>
              </a:spcBef>
            </a:pPr>
            <a:r>
              <a:rPr lang="en-GB" altLang="en-US" dirty="0"/>
              <a:t>Empathising with academics builds instant rapport, understanding and trust. But that doesn't mean the job is always easy or pleasant, or that we don't regularly encounter difficult situations or people. </a:t>
            </a:r>
          </a:p>
          <a:p>
            <a:pPr eaLnBrk="1" hangingPunct="1">
              <a:spcBef>
                <a:spcPct val="0"/>
              </a:spcBef>
            </a:pPr>
            <a:endParaRPr lang="en-GB" altLang="en-US" dirty="0"/>
          </a:p>
          <a:p>
            <a:pPr eaLnBrk="1" hangingPunct="1">
              <a:spcBef>
                <a:spcPct val="0"/>
              </a:spcBef>
            </a:pPr>
            <a:r>
              <a:rPr lang="en-GB" altLang="en-US" dirty="0"/>
              <a:t>It’s easy to find studies on the stress levels and increasing uncertainty of the academic lifestyle, but as members of Professional Services within HEIs supporting them, it can feel as though our own increasing pressures are overshadowed, rendered invisible. </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cs typeface="Calibri"/>
              </a:rPr>
              <a:t>This has only been exacerbated by the pandemic, and while there have been many benefits to remote working, there have equally been real struggles. And therefore...</a:t>
            </a:r>
          </a:p>
          <a:p>
            <a:pPr eaLnBrk="1" hangingPunct="1">
              <a:spcBef>
                <a:spcPct val="0"/>
              </a:spcBef>
            </a:pPr>
            <a:endParaRPr lang="en-GB" altLang="en-US" dirty="0"/>
          </a:p>
        </p:txBody>
      </p:sp>
      <p:sp>
        <p:nvSpPr>
          <p:cNvPr id="14340" name="Slide Number Placeholder 3">
            <a:extLst>
              <a:ext uri="{FF2B5EF4-FFF2-40B4-BE49-F238E27FC236}">
                <a16:creationId xmlns:a16="http://schemas.microsoft.com/office/drawing/2014/main" id="{E14EADF2-9733-4733-AB7C-69A41B0BD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DBDF61BC-5B4A-4E83-96A5-97E53F66E325}" type="slidenum">
              <a:rPr lang="en-GB" altLang="en-US" sz="1200"/>
              <a:pPr/>
              <a:t>4</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47123DB-9F5B-4531-91BA-41AD967BF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B22BBF6-3B23-4B78-8B8D-B485FBA56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Allow 1-2 minutes for this slide and add/amend if you wish:</a:t>
            </a:r>
          </a:p>
          <a:p>
            <a:pPr>
              <a:spcBef>
                <a:spcPct val="0"/>
              </a:spcBef>
            </a:pPr>
            <a:endParaRPr lang="en-GB" altLang="en-US" dirty="0"/>
          </a:p>
          <a:p>
            <a:pPr>
              <a:spcBef>
                <a:spcPct val="0"/>
              </a:spcBef>
            </a:pPr>
            <a:r>
              <a:rPr lang="en-GB" altLang="en-US" dirty="0"/>
              <a:t>We’ve got a lot on our plate these days. Just when we thought the list of challenges on the slide was bad enough, the pandemic hit a</a:t>
            </a:r>
            <a:r>
              <a:rPr lang="en-GB" dirty="0"/>
              <a:t>nd we were dealing with recruitment freezes, swathes of grant extension requests, the REF deadline being extended, huge uncertainty (and then chaos) over student recruitment, cuts to ODA funding and that was on top of remote working, </a:t>
            </a:r>
            <a:r>
              <a:rPr lang="en-GB" dirty="0" err="1"/>
              <a:t>homeschooling</a:t>
            </a:r>
            <a:r>
              <a:rPr lang="en-GB" dirty="0"/>
              <a:t>, illness and missing family and friends. </a:t>
            </a:r>
            <a:endParaRPr lang="en-GB" dirty="0">
              <a:cs typeface="Calibri"/>
            </a:endParaRPr>
          </a:p>
          <a:p>
            <a:pPr>
              <a:spcBef>
                <a:spcPct val="0"/>
              </a:spcBef>
            </a:pPr>
            <a:endParaRPr lang="en-GB" dirty="0"/>
          </a:p>
          <a:p>
            <a:r>
              <a:rPr lang="en-GB" altLang="en-US" dirty="0"/>
              <a:t>And that's why we wanted to run this session. Obviously we can't fix everything you're facing (or the sector or society in general is facing!) in this short session, so we'll have to take a representative number of broad scenarios and focus on these. We'd like to do this through two activities:</a:t>
            </a:r>
            <a:endParaRPr lang="en-GB" altLang="en-US" dirty="0">
              <a:cs typeface="Calibri"/>
            </a:endParaRPr>
          </a:p>
          <a:p>
            <a:endParaRPr lang="en-GB" altLang="en-US" dirty="0"/>
          </a:p>
          <a:p>
            <a:endParaRPr lang="en-GB" altLang="en-US" dirty="0">
              <a:cs typeface="Calibri"/>
            </a:endParaRPr>
          </a:p>
          <a:p>
            <a:endParaRPr lang="en-GB" altLang="en-US" dirty="0"/>
          </a:p>
        </p:txBody>
      </p:sp>
      <p:sp>
        <p:nvSpPr>
          <p:cNvPr id="16388" name="Slide Number Placeholder 3">
            <a:extLst>
              <a:ext uri="{FF2B5EF4-FFF2-40B4-BE49-F238E27FC236}">
                <a16:creationId xmlns:a16="http://schemas.microsoft.com/office/drawing/2014/main" id="{0407121C-4D83-447A-A649-4860BE962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E5A798FD-7F81-4072-9402-C0E531B70943}" type="slidenum">
              <a:rPr lang="en-GB" altLang="en-US" sz="1200"/>
              <a:pPr/>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5468AC6-399A-4B67-8FD4-B2D20A7855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75199CA-6AD0-43F6-83F4-C7C0F42865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0" dirty="0"/>
              <a:t>FIRST TO SAY: CHATHAM HOUSE RULES, THIS IS A SAFE SPACE WITH NO JUDGEMENT; if you are comfortable sharing your contact details, we find these conversations may continue and evolve off-line and act as a springboard for implementing new techniques in one’s institution and to network with each other. </a:t>
            </a:r>
          </a:p>
          <a:p>
            <a:pPr eaLnBrk="1" hangingPunct="1">
              <a:spcBef>
                <a:spcPct val="0"/>
              </a:spcBef>
            </a:pPr>
            <a:endParaRPr lang="en-GB" altLang="en-US" b="1" dirty="0">
              <a:cs typeface="Calibri" panose="020F0502020204030204"/>
            </a:endParaRPr>
          </a:p>
          <a:p>
            <a:pPr eaLnBrk="1" hangingPunct="1">
              <a:spcBef>
                <a:spcPct val="0"/>
              </a:spcBef>
            </a:pPr>
            <a:r>
              <a:rPr lang="en-GB" altLang="en-US" b="0" dirty="0"/>
              <a:t>1) TRIGGERS</a:t>
            </a:r>
          </a:p>
          <a:p>
            <a:pPr eaLnBrk="1" hangingPunct="1">
              <a:spcBef>
                <a:spcPct val="0"/>
              </a:spcBef>
            </a:pPr>
            <a:r>
              <a:rPr lang="en-GB" altLang="en-US" dirty="0"/>
              <a:t>Think of what pulled you here, to this session. </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An example: My pet peeve is last-minute bidders who don't seem to respect or appreciate what's involved in putting in an application - for them, for us, or others like senior management. They essentially jump the queue in front of others we have been focusing on. </a:t>
            </a:r>
          </a:p>
          <a:p>
            <a:pPr eaLnBrk="1" hangingPunct="1">
              <a:spcBef>
                <a:spcPct val="0"/>
              </a:spcBef>
            </a:pPr>
            <a:r>
              <a:rPr lang="en-GB" altLang="en-US" b="0" dirty="0"/>
              <a:t>Why does this bother me?</a:t>
            </a:r>
            <a:r>
              <a:rPr lang="en-GB" altLang="en-US" dirty="0"/>
              <a:t> Because I am a planner, hate uncertainty, and believe in fairness. In other words, the issue doesn’t align with </a:t>
            </a:r>
            <a:r>
              <a:rPr lang="en-GB" altLang="en-US" i="1" dirty="0"/>
              <a:t>my values</a:t>
            </a:r>
            <a:r>
              <a:rPr lang="en-GB" altLang="en-US" dirty="0"/>
              <a:t>. </a:t>
            </a:r>
          </a:p>
          <a:p>
            <a:pPr eaLnBrk="1" hangingPunct="1">
              <a:spcBef>
                <a:spcPct val="0"/>
              </a:spcBef>
            </a:pPr>
            <a:r>
              <a:rPr lang="en-GB" altLang="en-US" b="0" dirty="0"/>
              <a:t>What needs to change? </a:t>
            </a:r>
            <a:r>
              <a:rPr lang="en-GB" altLang="en-US" dirty="0"/>
              <a:t>Perhaps better communication strategies internally around expectations and lead times. </a:t>
            </a:r>
            <a:endParaRPr lang="en-GB" altLang="en-US" dirty="0">
              <a:cs typeface="Calibri"/>
            </a:endParaRPr>
          </a:p>
          <a:p>
            <a:pPr>
              <a:spcBef>
                <a:spcPct val="0"/>
              </a:spcBef>
            </a:pPr>
            <a:endParaRPr lang="en-GB" altLang="en-US" dirty="0">
              <a:cs typeface="Calibri"/>
            </a:endParaRPr>
          </a:p>
          <a:p>
            <a:pPr>
              <a:spcBef>
                <a:spcPct val="0"/>
              </a:spcBef>
            </a:pPr>
            <a:r>
              <a:rPr lang="en-GB" altLang="en-US" dirty="0">
                <a:cs typeface="Calibri"/>
              </a:rPr>
              <a:t>Another example: My pet peeve is one that has worsened with the pandemic and that is the tension between research and teaching and being caught in the middle of PIs and Heads of School who disagree on buy-out and time commitments on research projects. </a:t>
            </a:r>
          </a:p>
          <a:p>
            <a:pPr>
              <a:spcBef>
                <a:spcPct val="0"/>
              </a:spcBef>
            </a:pPr>
            <a:r>
              <a:rPr lang="en-GB" altLang="en-US" b="0" dirty="0">
                <a:cs typeface="Calibri"/>
              </a:rPr>
              <a:t>Why does this bother me? </a:t>
            </a:r>
            <a:r>
              <a:rPr lang="en-GB" altLang="en-US" dirty="0">
                <a:cs typeface="Calibri"/>
              </a:rPr>
              <a:t>Because it pits people against each other when they should all be pulling in the same direction and generates misinformation, mistrust and bad feeling around grants. </a:t>
            </a:r>
          </a:p>
          <a:p>
            <a:pPr>
              <a:spcBef>
                <a:spcPct val="0"/>
              </a:spcBef>
            </a:pPr>
            <a:r>
              <a:rPr lang="en-GB" altLang="en-US" b="0" dirty="0">
                <a:cs typeface="Calibri"/>
              </a:rPr>
              <a:t>What needs to change? </a:t>
            </a:r>
            <a:r>
              <a:rPr lang="en-GB" altLang="en-US" dirty="0">
                <a:cs typeface="Calibri"/>
              </a:rPr>
              <a:t> We need to build in time for adequate discussion, time to explore possible solutions and we probably need to educate people about how staff time/replacement teaching works. And we definitely need more transparency around how we approach this as an institution. </a:t>
            </a:r>
          </a:p>
          <a:p>
            <a:pPr eaLnBrk="1" hangingPunct="1">
              <a:spcBef>
                <a:spcPct val="0"/>
              </a:spcBef>
            </a:pPr>
            <a:endParaRPr lang="en-GB" altLang="en-US" dirty="0"/>
          </a:p>
          <a:p>
            <a:r>
              <a:rPr lang="en-GB" altLang="en-US" dirty="0"/>
              <a:t>Activity 1: Identify your trigger (</a:t>
            </a:r>
            <a:r>
              <a:rPr lang="en-GB" altLang="en-US" b="1" dirty="0"/>
              <a:t>5 min</a:t>
            </a:r>
            <a:r>
              <a:rPr lang="en-GB" altLang="en-US" dirty="0"/>
              <a:t> self-reflexive activity)</a:t>
            </a:r>
            <a:endParaRPr lang="en-GB" altLang="en-US" dirty="0">
              <a:cs typeface="Calibri"/>
            </a:endParaRPr>
          </a:p>
          <a:p>
            <a:r>
              <a:rPr lang="en-GB" altLang="en-US" dirty="0"/>
              <a:t>Breakout activity 1 (</a:t>
            </a:r>
            <a:r>
              <a:rPr lang="en-GB" altLang="en-US" b="1" dirty="0"/>
              <a:t>20 min</a:t>
            </a:r>
            <a:r>
              <a:rPr lang="en-GB" altLang="en-US" dirty="0"/>
              <a:t>) - Move to breakout room to discuss triggers, using </a:t>
            </a:r>
            <a:r>
              <a:rPr lang="en-GB" altLang="en-US" dirty="0" err="1"/>
              <a:t>Jamboard</a:t>
            </a:r>
            <a:r>
              <a:rPr lang="en-GB" altLang="en-US" dirty="0"/>
              <a:t> or similar to put up anonymised post-it responses and share</a:t>
            </a:r>
            <a:endParaRPr lang="en-GB" altLang="en-US" dirty="0">
              <a:cs typeface="Calibri"/>
            </a:endParaRPr>
          </a:p>
          <a:p>
            <a:r>
              <a:rPr lang="en-GB" altLang="en-US" dirty="0"/>
              <a:t>Back together to go through these (</a:t>
            </a:r>
            <a:r>
              <a:rPr lang="en-GB" altLang="en-US" b="1" dirty="0"/>
              <a:t>15 min</a:t>
            </a:r>
            <a:r>
              <a:rPr lang="en-GB" altLang="en-US" dirty="0"/>
              <a:t>), with time for Q&amp;A</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The above presumes you are delivering this online vs in-person, so that questions can be put in the Chat function, which you can also read out. Or you can use the ‘raise hand’ function within Zoom</a:t>
            </a:r>
            <a:endParaRPr lang="en-GB" altLang="en-US" dirty="0">
              <a:cs typeface="Calibri"/>
            </a:endParaRPr>
          </a:p>
          <a:p>
            <a:pPr eaLnBrk="1" hangingPunct="1">
              <a:spcBef>
                <a:spcPct val="0"/>
              </a:spcBef>
            </a:pPr>
            <a:r>
              <a:rPr lang="en-GB" altLang="en-US" dirty="0"/>
              <a:t>Go through </a:t>
            </a:r>
            <a:r>
              <a:rPr lang="en-GB" altLang="en-US" b="0" dirty="0"/>
              <a:t>the</a:t>
            </a:r>
            <a:r>
              <a:rPr lang="en-GB" altLang="en-US" b="1" dirty="0"/>
              <a:t> </a:t>
            </a:r>
            <a:r>
              <a:rPr lang="en-GB" altLang="en-US" b="1" dirty="0" err="1"/>
              <a:t>Jamboard</a:t>
            </a:r>
            <a:r>
              <a:rPr lang="en-GB" altLang="en-US" b="1" dirty="0"/>
              <a:t> (if using) </a:t>
            </a:r>
            <a:r>
              <a:rPr lang="en-GB" altLang="en-US" dirty="0"/>
              <a:t>to read these. Does anyone have reflections or questions; does any of this resonate for you? </a:t>
            </a:r>
          </a:p>
          <a:p>
            <a:pPr eaLnBrk="1" hangingPunct="1">
              <a:spcBef>
                <a:spcPct val="0"/>
              </a:spcBef>
            </a:pPr>
            <a:r>
              <a:rPr lang="en-GB" altLang="en-US" dirty="0"/>
              <a:t>AIRING ZONE </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Followed by COMFORT BREAK FOR 5 MIN</a:t>
            </a:r>
            <a:endParaRPr lang="en-GB" altLang="en-US" dirty="0">
              <a:cs typeface="Calibri"/>
            </a:endParaRPr>
          </a:p>
        </p:txBody>
      </p:sp>
      <p:sp>
        <p:nvSpPr>
          <p:cNvPr id="18436" name="Slide Number Placeholder 3">
            <a:extLst>
              <a:ext uri="{FF2B5EF4-FFF2-40B4-BE49-F238E27FC236}">
                <a16:creationId xmlns:a16="http://schemas.microsoft.com/office/drawing/2014/main" id="{473BB9D4-3317-4B6E-9C0B-B42162E72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82DB9BAC-77AF-4047-ABFB-AC5D2DED5AAA}" type="slidenum">
              <a:rPr lang="en-GB" altLang="en-US" sz="1200"/>
              <a:pPr/>
              <a:t>7</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1385D8B-2AC0-4659-BB4B-1E213913F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B03B9D9-726D-4330-AD0D-C9CA5A531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0" dirty="0"/>
              <a:t>2) SHARING BEST PRACTICE (</a:t>
            </a:r>
            <a:r>
              <a:rPr lang="en-GB" altLang="en-US" b="1" dirty="0"/>
              <a:t>breakout groups, allow 20 minutes</a:t>
            </a:r>
            <a:r>
              <a:rPr lang="en-GB" altLang="en-US" b="0" dirty="0"/>
              <a:t>)</a:t>
            </a:r>
          </a:p>
          <a:p>
            <a:pPr eaLnBrk="1" hangingPunct="1">
              <a:spcBef>
                <a:spcPct val="0"/>
              </a:spcBef>
            </a:pPr>
            <a:endParaRPr lang="en-GB" altLang="en-US" b="0" dirty="0"/>
          </a:p>
          <a:p>
            <a:pPr eaLnBrk="1" hangingPunct="1">
              <a:spcBef>
                <a:spcPct val="0"/>
              </a:spcBef>
            </a:pPr>
            <a:r>
              <a:rPr lang="en-GB" altLang="en-US" dirty="0"/>
              <a:t>In the second part of this presentation, let’s brainstorm through strategies that might help. We know we can’t solve every problem, but we’d like for you to discover at least one useful tool or idea that might be helpful, something positive to take away from this event. </a:t>
            </a:r>
            <a:r>
              <a:rPr lang="en-GB" altLang="en-US" b="0" dirty="0"/>
              <a:t>We all need constructive and practical advice.</a:t>
            </a:r>
            <a:r>
              <a:rPr lang="en-GB" altLang="en-US" b="1" dirty="0"/>
              <a:t> </a:t>
            </a:r>
            <a:endParaRPr lang="en-GB" altLang="en-US" b="1" dirty="0">
              <a:cs typeface="Calibri"/>
            </a:endParaRPr>
          </a:p>
          <a:p>
            <a:pPr eaLnBrk="1" hangingPunct="1">
              <a:spcBef>
                <a:spcPct val="0"/>
              </a:spcBef>
            </a:pPr>
            <a:endParaRPr lang="en-GB" altLang="en-US" dirty="0"/>
          </a:p>
          <a:p>
            <a:pPr eaLnBrk="1" hangingPunct="1">
              <a:spcBef>
                <a:spcPct val="0"/>
              </a:spcBef>
            </a:pPr>
            <a:r>
              <a:rPr lang="en-GB" altLang="en-US" dirty="0"/>
              <a:t>So let’s cover a broad range of potential issues, and we’ll be here to write down your tips </a:t>
            </a:r>
            <a:r>
              <a:rPr lang="en-GB" altLang="en-US" b="1" dirty="0"/>
              <a:t>via </a:t>
            </a:r>
            <a:r>
              <a:rPr lang="en-GB" altLang="en-US" b="1" dirty="0" err="1"/>
              <a:t>Jamboard</a:t>
            </a:r>
            <a:r>
              <a:rPr lang="en-GB" altLang="en-US" dirty="0"/>
              <a:t>. See how many tips you can offer. </a:t>
            </a:r>
          </a:p>
          <a:p>
            <a:pPr eaLnBrk="1" hangingPunct="1">
              <a:spcBef>
                <a:spcPct val="0"/>
              </a:spcBef>
            </a:pPr>
            <a:r>
              <a:rPr lang="en-GB" altLang="en-US" dirty="0"/>
              <a:t>Breakout group 1, begins with TIME</a:t>
            </a:r>
            <a:endParaRPr lang="en-GB" altLang="en-US" dirty="0">
              <a:cs typeface="Calibri"/>
            </a:endParaRPr>
          </a:p>
          <a:p>
            <a:pPr eaLnBrk="1" hangingPunct="1">
              <a:spcBef>
                <a:spcPct val="0"/>
              </a:spcBef>
            </a:pPr>
            <a:r>
              <a:rPr lang="en-GB" altLang="en-US" dirty="0"/>
              <a:t>Breakout group 2, begins with COMMUNICATION</a:t>
            </a:r>
            <a:endParaRPr lang="en-GB" altLang="en-US" dirty="0">
              <a:cs typeface="Calibri"/>
            </a:endParaRPr>
          </a:p>
          <a:p>
            <a:pPr eaLnBrk="1" hangingPunct="1">
              <a:spcBef>
                <a:spcPct val="0"/>
              </a:spcBef>
            </a:pPr>
            <a:r>
              <a:rPr lang="en-GB" altLang="en-US" dirty="0"/>
              <a:t>Breakout group 3, begins with RESPECT</a:t>
            </a:r>
            <a:endParaRPr lang="en-GB" altLang="en-US" dirty="0">
              <a:cs typeface="Calibri"/>
            </a:endParaRPr>
          </a:p>
          <a:p>
            <a:pPr eaLnBrk="1" hangingPunct="1">
              <a:spcBef>
                <a:spcPct val="0"/>
              </a:spcBef>
            </a:pPr>
            <a:r>
              <a:rPr lang="en-GB" altLang="en-US" dirty="0"/>
              <a:t>(</a:t>
            </a:r>
            <a:r>
              <a:rPr lang="en-GB" altLang="en-US" b="1" dirty="0"/>
              <a:t>Flexible if only small turnout, if only one group they can discuss all three topics/areas. There may also be other key issues flagged during Activity 1, which you could add to here [during Comfort Break, perhaps])</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List these on </a:t>
            </a:r>
            <a:r>
              <a:rPr lang="en-GB" altLang="en-US" b="1" dirty="0" err="1"/>
              <a:t>Jamboard</a:t>
            </a:r>
            <a:r>
              <a:rPr lang="en-GB" altLang="en-US" dirty="0"/>
              <a:t>, if using; please try to be as clear and precise as possible as a resource afterwards for all with targeted ideas. </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Back together to go through these (</a:t>
            </a:r>
            <a:r>
              <a:rPr lang="en-GB" altLang="en-US" b="1" dirty="0"/>
              <a:t>20 min</a:t>
            </a:r>
            <a:r>
              <a:rPr lang="en-GB" altLang="en-US" dirty="0"/>
              <a:t>), with time for Q&amp;A</a:t>
            </a:r>
          </a:p>
          <a:p>
            <a:pPr eaLnBrk="1" hangingPunct="1">
              <a:spcBef>
                <a:spcPct val="0"/>
              </a:spcBef>
            </a:pPr>
            <a:endParaRPr lang="en-GB" altLang="en-US" dirty="0">
              <a:cs typeface="Calibri"/>
            </a:endParaRPr>
          </a:p>
          <a:p>
            <a:pPr eaLnBrk="1" hangingPunct="1">
              <a:spcBef>
                <a:spcPct val="0"/>
              </a:spcBef>
            </a:pPr>
            <a:r>
              <a:rPr lang="en-GB" altLang="en-US" dirty="0"/>
              <a:t>Of these offerings, do any of these work for you; will you take any of these away to implement, or have you implemented any of these in practice and have advice; do you have any questions about them? These conversations can continue offline through exchanging contact details, for instance. </a:t>
            </a:r>
            <a:endParaRPr lang="en-GB" altLang="en-US" dirty="0">
              <a:cs typeface="Calibri"/>
            </a:endParaRPr>
          </a:p>
          <a:p>
            <a:pPr eaLnBrk="1" hangingPunct="1">
              <a:spcBef>
                <a:spcPct val="0"/>
              </a:spcBef>
            </a:pPr>
            <a:endParaRPr lang="en-GB" altLang="en-US" dirty="0"/>
          </a:p>
          <a:p>
            <a:pPr eaLnBrk="1" hangingPunct="1">
              <a:spcBef>
                <a:spcPct val="0"/>
              </a:spcBef>
            </a:pPr>
            <a:r>
              <a:rPr lang="en-GB" altLang="en-US" dirty="0"/>
              <a:t>Some of ours are on the next slide…</a:t>
            </a:r>
            <a:endParaRPr lang="en-GB" altLang="en-US" dirty="0">
              <a:cs typeface="Calibri"/>
            </a:endParaRPr>
          </a:p>
          <a:p>
            <a:pPr eaLnBrk="1" hangingPunct="1">
              <a:spcBef>
                <a:spcPct val="0"/>
              </a:spcBef>
            </a:pPr>
            <a:endParaRPr lang="en-GB" altLang="en-US" dirty="0"/>
          </a:p>
          <a:p>
            <a:pPr eaLnBrk="1" hangingPunct="1">
              <a:spcBef>
                <a:spcPct val="0"/>
              </a:spcBef>
            </a:pPr>
            <a:endParaRPr lang="en-GB" altLang="en-US" dirty="0"/>
          </a:p>
        </p:txBody>
      </p:sp>
      <p:sp>
        <p:nvSpPr>
          <p:cNvPr id="20484" name="Slide Number Placeholder 3">
            <a:extLst>
              <a:ext uri="{FF2B5EF4-FFF2-40B4-BE49-F238E27FC236}">
                <a16:creationId xmlns:a16="http://schemas.microsoft.com/office/drawing/2014/main" id="{C5DFD2AE-76F3-4245-AF44-69D79087C5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9AD43BB7-8AE0-458A-A47C-5C03461E3708}" type="slidenum">
              <a:rPr lang="en-GB" altLang="en-US" sz="1200"/>
              <a:pPr/>
              <a:t>8</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3198D3-1DE9-4324-9541-ABD641E7E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D6557E2-D87D-40C7-9A00-7D8FD9D2D6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Allow 10 minutes to go through these, and please feel free to edit/amend/add as appropriate with your own experience and advice!)</a:t>
            </a:r>
          </a:p>
        </p:txBody>
      </p:sp>
      <p:sp>
        <p:nvSpPr>
          <p:cNvPr id="22532" name="Slide Number Placeholder 3">
            <a:extLst>
              <a:ext uri="{FF2B5EF4-FFF2-40B4-BE49-F238E27FC236}">
                <a16:creationId xmlns:a16="http://schemas.microsoft.com/office/drawing/2014/main" id="{D6857BD4-DD2A-4773-8392-FAF8D72C31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9640BCA0-83DF-49BF-95EB-8141B78338B4}" type="slidenum">
              <a:rPr lang="en-GB" altLang="en-US" sz="1200"/>
              <a:pPr/>
              <a:t>9</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0B7F3DA-5149-4E6A-8775-68CC8CE26D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C25589A-F7AA-4DC2-9835-FB099FCE0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Allow 10 minutes for this slide and any last Q&amp;A</a:t>
            </a:r>
          </a:p>
        </p:txBody>
      </p:sp>
      <p:sp>
        <p:nvSpPr>
          <p:cNvPr id="26628" name="Slide Number Placeholder 3">
            <a:extLst>
              <a:ext uri="{FF2B5EF4-FFF2-40B4-BE49-F238E27FC236}">
                <a16:creationId xmlns:a16="http://schemas.microsoft.com/office/drawing/2014/main" id="{B402CD49-81ED-4875-AC92-D38F674CF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11DBE912-806C-4BF0-A45A-1DB8EC76DEAC}" type="slidenum">
              <a:rPr lang="en-GB" altLang="en-US" sz="1200"/>
              <a:pPr/>
              <a:t>10</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5538" y="1484784"/>
            <a:ext cx="5328592" cy="1728192"/>
          </a:xfrm>
        </p:spPr>
        <p:txBody>
          <a:bodyPr anchor="b"/>
          <a:lstStyle>
            <a:lvl1pPr>
              <a:defRPr>
                <a:latin typeface="Georgia"/>
                <a:cs typeface="Georgia"/>
              </a:defRPr>
            </a:lvl1pPr>
          </a:lstStyle>
          <a:p>
            <a:r>
              <a:rPr lang="en-GB"/>
              <a:t>Click to edit Master title style</a:t>
            </a:r>
          </a:p>
        </p:txBody>
      </p:sp>
      <p:sp>
        <p:nvSpPr>
          <p:cNvPr id="8" name="Content Placeholder 7"/>
          <p:cNvSpPr>
            <a:spLocks noGrp="1"/>
          </p:cNvSpPr>
          <p:nvPr>
            <p:ph sz="quarter" idx="10"/>
          </p:nvPr>
        </p:nvSpPr>
        <p:spPr>
          <a:xfrm>
            <a:off x="394891" y="3284864"/>
            <a:ext cx="5329238" cy="1152525"/>
          </a:xfrm>
        </p:spPr>
        <p:txBody>
          <a:bodyPr/>
          <a:lstStyle>
            <a:lvl1pPr marL="0" indent="0">
              <a:buNone/>
              <a:defRPr sz="1800" b="0"/>
            </a:lvl1pPr>
            <a:lvl2pPr marL="342900" indent="0">
              <a:buNone/>
              <a:defRPr b="0"/>
            </a:lvl2pPr>
            <a:lvl3pPr marL="685800" indent="0">
              <a:buNone/>
              <a:defRPr b="0"/>
            </a:lvl3pPr>
            <a:lvl4pPr marL="1028700" indent="0">
              <a:buNone/>
              <a:defRPr b="0"/>
            </a:lvl4pPr>
            <a:lvl5pPr marL="1371600" indent="0">
              <a:buNone/>
              <a:defRPr b="0"/>
            </a:lvl5pPr>
          </a:lstStyle>
          <a:p>
            <a:pPr lvl="0"/>
            <a:r>
              <a:rPr lang="en-GB"/>
              <a:t>Click to edit Master text style</a:t>
            </a:r>
          </a:p>
        </p:txBody>
      </p:sp>
    </p:spTree>
    <p:extLst>
      <p:ext uri="{BB962C8B-B14F-4D97-AF65-F5344CB8AC3E}">
        <p14:creationId xmlns:p14="http://schemas.microsoft.com/office/powerpoint/2010/main" val="396669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GB"/>
              <a:t>Click to edit Master title style</a:t>
            </a:r>
          </a:p>
        </p:txBody>
      </p:sp>
      <p:sp>
        <p:nvSpPr>
          <p:cNvPr id="3" name="Content Placeholder 2"/>
          <p:cNvSpPr>
            <a:spLocks noGrp="1"/>
          </p:cNvSpPr>
          <p:nvPr>
            <p:ph idx="1"/>
          </p:nvPr>
        </p:nvSpPr>
        <p:spPr>
          <a:xfrm>
            <a:off x="396875" y="1844824"/>
            <a:ext cx="7772400" cy="37444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95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GB"/>
              <a:t>Click to edit Master title style</a:t>
            </a:r>
          </a:p>
        </p:txBody>
      </p:sp>
      <p:sp>
        <p:nvSpPr>
          <p:cNvPr id="3" name="Content Placeholder 2"/>
          <p:cNvSpPr>
            <a:spLocks noGrp="1"/>
          </p:cNvSpPr>
          <p:nvPr>
            <p:ph idx="1"/>
          </p:nvPr>
        </p:nvSpPr>
        <p:spPr>
          <a:xfrm>
            <a:off x="396875" y="1844824"/>
            <a:ext cx="7772400" cy="396044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AD4B7-88D3-4B0E-A1BA-ECE6C3581F39}"/>
              </a:ext>
            </a:extLst>
          </p:cNvPr>
          <p:cNvSpPr>
            <a:spLocks noGrp="1"/>
          </p:cNvSpPr>
          <p:nvPr>
            <p:ph type="dt" sz="half" idx="10"/>
          </p:nvPr>
        </p:nvSpPr>
        <p:spPr>
          <a:xfrm>
            <a:off x="0" y="0"/>
            <a:ext cx="0" cy="0"/>
          </a:xfrm>
        </p:spPr>
        <p:txBody>
          <a:bodyPr/>
          <a:lstStyle>
            <a:lvl1pPr eaLnBrk="1" hangingPunct="1">
              <a:defRPr/>
            </a:lvl1pPr>
          </a:lstStyle>
          <a:p>
            <a:pPr>
              <a:defRPr/>
            </a:pPr>
            <a:fld id="{20B78C15-A57D-483B-A5CF-A34AB561372E}" type="datetimeFigureOut">
              <a:rPr lang="en-GB"/>
              <a:pPr>
                <a:defRPr/>
              </a:pPr>
              <a:t>20/12/2021</a:t>
            </a:fld>
            <a:endParaRPr lang="en-GB"/>
          </a:p>
        </p:txBody>
      </p:sp>
      <p:sp>
        <p:nvSpPr>
          <p:cNvPr id="3" name="Footer Placeholder 2">
            <a:extLst>
              <a:ext uri="{FF2B5EF4-FFF2-40B4-BE49-F238E27FC236}">
                <a16:creationId xmlns:a16="http://schemas.microsoft.com/office/drawing/2014/main" id="{7CCFEA50-F05B-417D-B8AF-82952A2C2095}"/>
              </a:ext>
            </a:extLst>
          </p:cNvPr>
          <p:cNvSpPr>
            <a:spLocks noGrp="1"/>
          </p:cNvSpPr>
          <p:nvPr>
            <p:ph type="ftr" sz="quarter" idx="11"/>
          </p:nvPr>
        </p:nvSpPr>
        <p:spPr>
          <a:xfrm>
            <a:off x="0" y="0"/>
            <a:ext cx="0" cy="0"/>
          </a:xfrm>
        </p:spPr>
        <p:txBody>
          <a:bodyPr/>
          <a:lstStyle>
            <a:lvl1pPr eaLnBrk="1" hangingPunct="1">
              <a:defRPr/>
            </a:lvl1pPr>
          </a:lstStyle>
          <a:p>
            <a:pPr>
              <a:defRPr/>
            </a:pPr>
            <a:endParaRPr lang="en-GB"/>
          </a:p>
        </p:txBody>
      </p:sp>
      <p:sp>
        <p:nvSpPr>
          <p:cNvPr id="4" name="Slide Number Placeholder 3">
            <a:extLst>
              <a:ext uri="{FF2B5EF4-FFF2-40B4-BE49-F238E27FC236}">
                <a16:creationId xmlns:a16="http://schemas.microsoft.com/office/drawing/2014/main" id="{554D02F3-D423-4B83-83CE-A987C11CE427}"/>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E6599585-9137-41FE-A168-5913F862BDF8}" type="slidenum">
              <a:rPr lang="en-GB" altLang="en-US"/>
              <a:pPr/>
              <a:t>‹#›</a:t>
            </a:fld>
            <a:endParaRPr lang="en-GB" altLang="en-US"/>
          </a:p>
        </p:txBody>
      </p:sp>
    </p:spTree>
    <p:extLst>
      <p:ext uri="{BB962C8B-B14F-4D97-AF65-F5344CB8AC3E}">
        <p14:creationId xmlns:p14="http://schemas.microsoft.com/office/powerpoint/2010/main" val="2185396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452947-E317-4E71-B53B-194ED5022E42}"/>
              </a:ext>
            </a:extLst>
          </p:cNvPr>
          <p:cNvSpPr>
            <a:spLocks noGrp="1" noChangeArrowheads="1"/>
          </p:cNvSpPr>
          <p:nvPr>
            <p:ph type="title"/>
          </p:nvPr>
        </p:nvSpPr>
        <p:spPr bwMode="auto">
          <a:xfrm>
            <a:off x="396875" y="10525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798ECCC-401B-46B1-BFBB-83327076F827}"/>
              </a:ext>
            </a:extLst>
          </p:cNvPr>
          <p:cNvSpPr>
            <a:spLocks noGrp="1" noChangeArrowheads="1"/>
          </p:cNvSpPr>
          <p:nvPr>
            <p:ph type="body" idx="1"/>
          </p:nvPr>
        </p:nvSpPr>
        <p:spPr bwMode="auto">
          <a:xfrm>
            <a:off x="396875" y="2424113"/>
            <a:ext cx="77724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txStyles>
    <p:titleStyle>
      <a:lvl1pPr algn="l" rtl="0" eaLnBrk="0" fontAlgn="base" hangingPunct="0">
        <a:spcBef>
          <a:spcPct val="0"/>
        </a:spcBef>
        <a:spcAft>
          <a:spcPct val="0"/>
        </a:spcAft>
        <a:defRPr sz="3000">
          <a:solidFill>
            <a:srgbClr val="59AC42"/>
          </a:solidFill>
          <a:latin typeface="Georgia"/>
          <a:ea typeface="ＭＳ Ｐゴシック" charset="0"/>
          <a:cs typeface="Georgia"/>
        </a:defRPr>
      </a:lvl1pPr>
      <a:lvl2pPr algn="l" rtl="0" eaLnBrk="0" fontAlgn="base" hangingPunct="0">
        <a:spcBef>
          <a:spcPct val="0"/>
        </a:spcBef>
        <a:spcAft>
          <a:spcPct val="0"/>
        </a:spcAft>
        <a:defRPr sz="3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3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3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3000">
          <a:solidFill>
            <a:srgbClr val="59AC42"/>
          </a:solidFill>
          <a:latin typeface="Georgia" charset="0"/>
          <a:ea typeface="ＭＳ Ｐゴシック" charset="0"/>
          <a:cs typeface="Georgia" pitchFamily="18" charset="0"/>
        </a:defRPr>
      </a:lvl5pPr>
      <a:lvl6pPr marL="342900" algn="l" rtl="0" fontAlgn="base">
        <a:spcBef>
          <a:spcPct val="0"/>
        </a:spcBef>
        <a:spcAft>
          <a:spcPct val="0"/>
        </a:spcAft>
        <a:defRPr sz="3000">
          <a:solidFill>
            <a:schemeClr val="tx2"/>
          </a:solidFill>
          <a:latin typeface="Times New Roman" pitchFamily="18" charset="0"/>
        </a:defRPr>
      </a:lvl6pPr>
      <a:lvl7pPr marL="685800" algn="l" rtl="0" fontAlgn="base">
        <a:spcBef>
          <a:spcPct val="0"/>
        </a:spcBef>
        <a:spcAft>
          <a:spcPct val="0"/>
        </a:spcAft>
        <a:defRPr sz="3000">
          <a:solidFill>
            <a:schemeClr val="tx2"/>
          </a:solidFill>
          <a:latin typeface="Times New Roman" pitchFamily="18" charset="0"/>
        </a:defRPr>
      </a:lvl7pPr>
      <a:lvl8pPr marL="1028700" algn="l" rtl="0" fontAlgn="base">
        <a:spcBef>
          <a:spcPct val="0"/>
        </a:spcBef>
        <a:spcAft>
          <a:spcPct val="0"/>
        </a:spcAft>
        <a:defRPr sz="3000">
          <a:solidFill>
            <a:schemeClr val="tx2"/>
          </a:solidFill>
          <a:latin typeface="Times New Roman" pitchFamily="18" charset="0"/>
        </a:defRPr>
      </a:lvl8pPr>
      <a:lvl9pPr marL="1371600" algn="l" rtl="0" fontAlgn="base">
        <a:spcBef>
          <a:spcPct val="0"/>
        </a:spcBef>
        <a:spcAft>
          <a:spcPct val="0"/>
        </a:spcAft>
        <a:defRPr sz="30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lr>
          <a:srgbClr val="4C6B66"/>
        </a:buClr>
        <a:buSzPct val="80000"/>
        <a:buFont typeface="Wingdings" panose="05000000000000000000" pitchFamily="2" charset="2"/>
        <a:buChar char="o"/>
        <a:defRPr sz="2100">
          <a:solidFill>
            <a:schemeClr val="bg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rgbClr val="4C6B66"/>
        </a:buClr>
        <a:buChar char="–"/>
        <a:defRPr sz="2100">
          <a:solidFill>
            <a:schemeClr val="bg1"/>
          </a:solidFill>
          <a:latin typeface="+mn-lt"/>
          <a:ea typeface="ＭＳ Ｐゴシック" charset="0"/>
        </a:defRPr>
      </a:lvl2pPr>
      <a:lvl3pPr marL="857250" indent="-171450" algn="l" rtl="0" eaLnBrk="0" fontAlgn="base" hangingPunct="0">
        <a:spcBef>
          <a:spcPct val="20000"/>
        </a:spcBef>
        <a:spcAft>
          <a:spcPct val="0"/>
        </a:spcAft>
        <a:buClr>
          <a:srgbClr val="4C6B66"/>
        </a:buClr>
        <a:buSzPct val="65000"/>
        <a:buFont typeface="Wingdings" panose="05000000000000000000" pitchFamily="2" charset="2"/>
        <a:buChar char="o"/>
        <a:defRPr sz="2100">
          <a:solidFill>
            <a:schemeClr val="bg1"/>
          </a:solidFill>
          <a:latin typeface="+mn-lt"/>
          <a:ea typeface="ＭＳ Ｐゴシック" charset="0"/>
        </a:defRPr>
      </a:lvl3pPr>
      <a:lvl4pPr marL="1200150" indent="-171450" algn="l" rtl="0" eaLnBrk="0" fontAlgn="base" hangingPunct="0">
        <a:spcBef>
          <a:spcPct val="20000"/>
        </a:spcBef>
        <a:spcAft>
          <a:spcPct val="0"/>
        </a:spcAft>
        <a:buClr>
          <a:srgbClr val="4C6B66"/>
        </a:buClr>
        <a:buSzPct val="80000"/>
        <a:buChar char="–"/>
        <a:defRPr sz="2100">
          <a:solidFill>
            <a:schemeClr val="bg1"/>
          </a:solidFill>
          <a:latin typeface="+mn-lt"/>
          <a:ea typeface="ＭＳ Ｐゴシック" charset="0"/>
        </a:defRPr>
      </a:lvl4pPr>
      <a:lvl5pPr marL="1543050" indent="-171450" algn="l" rtl="0" eaLnBrk="0" fontAlgn="base" hangingPunct="0">
        <a:spcBef>
          <a:spcPct val="20000"/>
        </a:spcBef>
        <a:spcAft>
          <a:spcPct val="0"/>
        </a:spcAft>
        <a:buClr>
          <a:srgbClr val="4C6B66"/>
        </a:buClr>
        <a:buSzPct val="90000"/>
        <a:buChar char="»"/>
        <a:defRPr sz="2100">
          <a:solidFill>
            <a:schemeClr val="bg1"/>
          </a:solidFill>
          <a:latin typeface="+mn-lt"/>
          <a:ea typeface="ＭＳ Ｐゴシック" charset="0"/>
        </a:defRPr>
      </a:lvl5pPr>
      <a:lvl6pPr marL="1885950" indent="-171450" algn="l" rtl="0" fontAlgn="base">
        <a:spcBef>
          <a:spcPct val="20000"/>
        </a:spcBef>
        <a:spcAft>
          <a:spcPct val="0"/>
        </a:spcAft>
        <a:buClr>
          <a:srgbClr val="CCFFFF"/>
        </a:buClr>
        <a:buSzPct val="90000"/>
        <a:buChar char="»"/>
        <a:defRPr sz="2100" b="1">
          <a:solidFill>
            <a:schemeClr val="tx1"/>
          </a:solidFill>
          <a:latin typeface="+mn-lt"/>
        </a:defRPr>
      </a:lvl6pPr>
      <a:lvl7pPr marL="2228850" indent="-171450" algn="l" rtl="0" fontAlgn="base">
        <a:spcBef>
          <a:spcPct val="20000"/>
        </a:spcBef>
        <a:spcAft>
          <a:spcPct val="0"/>
        </a:spcAft>
        <a:buClr>
          <a:srgbClr val="CCFFFF"/>
        </a:buClr>
        <a:buSzPct val="90000"/>
        <a:buChar char="»"/>
        <a:defRPr sz="2100" b="1">
          <a:solidFill>
            <a:schemeClr val="tx1"/>
          </a:solidFill>
          <a:latin typeface="+mn-lt"/>
        </a:defRPr>
      </a:lvl7pPr>
      <a:lvl8pPr marL="2571750" indent="-171450" algn="l" rtl="0" fontAlgn="base">
        <a:spcBef>
          <a:spcPct val="20000"/>
        </a:spcBef>
        <a:spcAft>
          <a:spcPct val="0"/>
        </a:spcAft>
        <a:buClr>
          <a:srgbClr val="CCFFFF"/>
        </a:buClr>
        <a:buSzPct val="90000"/>
        <a:buChar char="»"/>
        <a:defRPr sz="2100" b="1">
          <a:solidFill>
            <a:schemeClr val="tx1"/>
          </a:solidFill>
          <a:latin typeface="+mn-lt"/>
        </a:defRPr>
      </a:lvl8pPr>
      <a:lvl9pPr marL="2914650" indent="-171450" algn="l" rtl="0" fontAlgn="base">
        <a:spcBef>
          <a:spcPct val="20000"/>
        </a:spcBef>
        <a:spcAft>
          <a:spcPct val="0"/>
        </a:spcAft>
        <a:buClr>
          <a:srgbClr val="CCFFFF"/>
        </a:buClr>
        <a:buSzPct val="90000"/>
        <a:buChar char="»"/>
        <a:defRPr sz="21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pi.ac.uk/wp-content/uploads/2019/05/HEPI-Pressure-Vessels-Occasional-Paper-20.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humanmetrics.com/personality" TargetMode="External"/><Relationship Id="rId5" Type="http://schemas.openxmlformats.org/officeDocument/2006/relationships/hyperlink" Target="https://www.robertsoncooper.com/iresilience/" TargetMode="External"/><Relationship Id="rId4" Type="http://schemas.openxmlformats.org/officeDocument/2006/relationships/hyperlink" Target="https://www.civcom.com/blog/7benefi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hepi.ac.uk/wp-content/uploads/2019/05/HEPI-Pressure-Vessels-Occasional-Paper-20.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53B138A8-4104-4EBD-9DA4-DCF125C400F5}"/>
              </a:ext>
            </a:extLst>
          </p:cNvPr>
          <p:cNvSpPr>
            <a:spLocks noGrp="1" noChangeArrowheads="1"/>
          </p:cNvSpPr>
          <p:nvPr>
            <p:ph type="title" idx="4294967295"/>
          </p:nvPr>
        </p:nvSpPr>
        <p:spPr>
          <a:xfrm>
            <a:off x="685800" y="1017431"/>
            <a:ext cx="7772400" cy="2411569"/>
          </a:xfrm>
        </p:spPr>
        <p:txBody>
          <a:bodyPr/>
          <a:lstStyle/>
          <a:p>
            <a:pPr algn="ctr"/>
            <a:r>
              <a:rPr lang="en-GB" altLang="en-US" sz="4000" b="1" dirty="0">
                <a:solidFill>
                  <a:schemeClr val="bg1"/>
                </a:solidFill>
                <a:latin typeface="+mn-lt"/>
                <a:ea typeface="ＭＳ Ｐゴシック" panose="020B0600070205080204" pitchFamily="34" charset="-128"/>
                <a:cs typeface="Georgia" panose="02040502050405020303" pitchFamily="18" charset="0"/>
              </a:rPr>
              <a:t>Empathic approaches to research support in pressured times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51BFE503-1458-4B48-8BC5-8A1E83861B32}"/>
              </a:ext>
            </a:extLst>
          </p:cNvPr>
          <p:cNvSpPr>
            <a:spLocks noChangeArrowheads="1"/>
          </p:cNvSpPr>
          <p:nvPr/>
        </p:nvSpPr>
        <p:spPr bwMode="auto">
          <a:xfrm>
            <a:off x="333375" y="1052513"/>
            <a:ext cx="847725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ct val="20000"/>
              </a:spcBef>
              <a:buClr>
                <a:srgbClr val="4C6B66"/>
              </a:buClr>
              <a:buSzPct val="80000"/>
              <a:buFont typeface="Wingdings" panose="05000000000000000000" pitchFamily="2" charset="2"/>
              <a:buChar char="o"/>
              <a:defRPr sz="21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4C6B66"/>
              </a:buClr>
              <a:buChar char="–"/>
              <a:defRPr sz="21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1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4C6B66"/>
              </a:buClr>
              <a:buSzPct val="80000"/>
              <a:buChar char="–"/>
              <a:defRPr sz="21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spcAft>
                <a:spcPts val="750"/>
              </a:spcAft>
              <a:buClrTx/>
              <a:buSzTx/>
            </a:pPr>
            <a:r>
              <a:rPr lang="en-GB" altLang="en-US" sz="1800" b="0" dirty="0">
                <a:latin typeface="Arial"/>
                <a:ea typeface="ＭＳ Ｐゴシック"/>
                <a:cs typeface="Arial"/>
              </a:rPr>
              <a:t>Empathy in the workplace has been shown to boost productivity, fuel effective collaboration, cultivate cultural awareness and respect, build leadership, and create trusting relationships. Empathy (and emotional intelligence in general) allows us to understand our own ways of thinking and working as well as others', ultimately producing better working relationships and higher job satisfaction.</a:t>
            </a:r>
            <a:endParaRPr lang="en-GB" altLang="en-US" sz="1800" b="0" dirty="0"/>
          </a:p>
          <a:p>
            <a:pPr eaLnBrk="1" hangingPunct="1">
              <a:spcBef>
                <a:spcPct val="0"/>
              </a:spcBef>
              <a:spcAft>
                <a:spcPts val="750"/>
              </a:spcAft>
              <a:buClrTx/>
              <a:buSzTx/>
            </a:pPr>
            <a:r>
              <a:rPr lang="en-GB" altLang="en-US" sz="1800" b="0" dirty="0">
                <a:latin typeface="Arial"/>
                <a:ea typeface="ＭＳ Ｐゴシック"/>
                <a:cs typeface="Arial"/>
              </a:rPr>
              <a:t>Take stock of what you've already achieved, of examples where you have already demonstrated empathy in your role.</a:t>
            </a:r>
          </a:p>
          <a:p>
            <a:pPr eaLnBrk="1" hangingPunct="1">
              <a:spcBef>
                <a:spcPct val="0"/>
              </a:spcBef>
              <a:spcAft>
                <a:spcPts val="750"/>
              </a:spcAft>
              <a:buClrTx/>
              <a:buSzTx/>
            </a:pPr>
            <a:r>
              <a:rPr lang="en-GB" altLang="en-US" sz="1800" b="0" dirty="0">
                <a:latin typeface="Arial"/>
                <a:ea typeface="ＭＳ Ｐゴシック"/>
                <a:cs typeface="Arial"/>
              </a:rPr>
              <a:t>Try to remember that people behave and act poorly when under stress, and this affects their rational decision-making (and often their manners!).</a:t>
            </a:r>
          </a:p>
          <a:p>
            <a:pPr eaLnBrk="1" hangingPunct="1">
              <a:spcBef>
                <a:spcPct val="0"/>
              </a:spcBef>
              <a:buClrTx/>
              <a:buSzTx/>
            </a:pPr>
            <a:r>
              <a:rPr lang="en-GB" altLang="en-US" sz="1800" b="0" dirty="0">
                <a:latin typeface="Arial"/>
                <a:ea typeface="ＭＳ Ｐゴシック"/>
                <a:cs typeface="Arial"/>
              </a:rPr>
              <a:t>We are not suggesting you lower your expectations or standards, but rather that you cultivate tolerance, acceptance and empathy to those people and situations you cannot reasonably change or control. In other words, recognise what is actually in your control, and what is not. If you can do something, go for it. But remember to maintain realistic expectations of your role and responsibilities. </a:t>
            </a:r>
          </a:p>
          <a:p>
            <a:pPr eaLnBrk="1" hangingPunct="1">
              <a:spcBef>
                <a:spcPct val="0"/>
              </a:spcBef>
              <a:buClrTx/>
              <a:buSzTx/>
            </a:pPr>
            <a:r>
              <a:rPr lang="en-GB" altLang="en-US" sz="1800" b="0" dirty="0">
                <a:latin typeface="Arial"/>
                <a:ea typeface="ＭＳ Ｐゴシック"/>
                <a:cs typeface="Arial"/>
              </a:rPr>
              <a:t>Take the time for gratitude at the end of your working day, to acknowledge the positives. And be kind to yourself. </a:t>
            </a:r>
            <a:endParaRPr lang="en-GB" altLang="en-US" sz="1800" b="0" dirty="0">
              <a:cs typeface="Arial"/>
            </a:endParaRPr>
          </a:p>
        </p:txBody>
      </p:sp>
      <p:sp>
        <p:nvSpPr>
          <p:cNvPr id="3" name="Title 1">
            <a:extLst>
              <a:ext uri="{FF2B5EF4-FFF2-40B4-BE49-F238E27FC236}">
                <a16:creationId xmlns:a16="http://schemas.microsoft.com/office/drawing/2014/main" id="{073CE17F-35DC-490B-B6C2-975CCE0A9A4E}"/>
              </a:ext>
            </a:extLst>
          </p:cNvPr>
          <p:cNvSpPr txBox="1">
            <a:spLocks/>
          </p:cNvSpPr>
          <p:nvPr/>
        </p:nvSpPr>
        <p:spPr>
          <a:xfrm>
            <a:off x="468313" y="620713"/>
            <a:ext cx="7772400" cy="701675"/>
          </a:xfrm>
          <a:prstGeom prst="rect">
            <a:avLst/>
          </a:prstGeom>
        </p:spPr>
        <p:txBody>
          <a:bodyPr/>
          <a:lstStyle>
            <a:lvl1pPr algn="l" rtl="0" eaLnBrk="0" fontAlgn="base" hangingPunct="0">
              <a:spcBef>
                <a:spcPct val="0"/>
              </a:spcBef>
              <a:spcAft>
                <a:spcPct val="0"/>
              </a:spcAft>
              <a:defRPr sz="4000">
                <a:solidFill>
                  <a:srgbClr val="59AC42"/>
                </a:solidFill>
                <a:latin typeface="Georgia"/>
                <a:ea typeface="ＭＳ Ｐゴシック" charset="0"/>
                <a:cs typeface="Georgia"/>
              </a:defRPr>
            </a:lvl1pPr>
            <a:lvl2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2700" kern="0" dirty="0">
                <a:solidFill>
                  <a:schemeClr val="bg1"/>
                </a:solidFill>
                <a:latin typeface="Arial" panose="020B0604020202020204" pitchFamily="34" charset="0"/>
                <a:cs typeface="Arial" panose="020B0604020202020204" pitchFamily="34" charset="0"/>
              </a:rPr>
              <a:t>Concluding remarks: </a:t>
            </a:r>
            <a:br>
              <a:rPr lang="en-GB" sz="3000" b="0" kern="0" dirty="0"/>
            </a:br>
            <a:endParaRPr lang="en-GB" sz="3000" b="0"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0EF3E6-25D2-4ECB-8444-1E8046E1F862}"/>
              </a:ext>
            </a:extLst>
          </p:cNvPr>
          <p:cNvSpPr txBox="1">
            <a:spLocks/>
          </p:cNvSpPr>
          <p:nvPr/>
        </p:nvSpPr>
        <p:spPr>
          <a:xfrm>
            <a:off x="360363" y="1160463"/>
            <a:ext cx="8424862" cy="4267200"/>
          </a:xfrm>
          <a:prstGeom prst="rect">
            <a:avLst/>
          </a:prstGeom>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buFont typeface="Wingdings" panose="05000000000000000000" pitchFamily="2" charset="2"/>
              <a:buNone/>
              <a:defRPr/>
            </a:pPr>
            <a:r>
              <a:rPr lang="en-GB" sz="2400" kern="0" dirty="0"/>
              <a:t>Independent coaching exercise, post-session: </a:t>
            </a:r>
          </a:p>
          <a:p>
            <a:pPr marL="0" indent="0">
              <a:buFont typeface="Wingdings" panose="05000000000000000000" pitchFamily="2" charset="2"/>
              <a:buNone/>
              <a:defRPr/>
            </a:pPr>
            <a:endParaRPr lang="en-GB" sz="1800" b="0" kern="0" dirty="0"/>
          </a:p>
          <a:p>
            <a:pPr marL="0" indent="0">
              <a:buFont typeface="Wingdings" panose="05000000000000000000" pitchFamily="2" charset="2"/>
              <a:buNone/>
              <a:defRPr/>
            </a:pPr>
            <a:r>
              <a:rPr lang="en-GB" sz="1800" b="0" kern="0" dirty="0"/>
              <a:t>Gill Windle, Institute of Medical Social Care of Bangor University (UK), describes resilience as ‘</a:t>
            </a:r>
            <a:r>
              <a:rPr lang="en-GB" sz="1800" b="0" i="1" kern="0" dirty="0"/>
              <a:t>the process of negotiating, managing and adapting to significant sources of stress and trauma. Assets and resources </a:t>
            </a:r>
            <a:r>
              <a:rPr lang="en-GB" sz="1800" i="1" u="sng" kern="0" dirty="0"/>
              <a:t>within</a:t>
            </a:r>
            <a:r>
              <a:rPr lang="en-GB" sz="1800" b="0" i="1" kern="0" dirty="0"/>
              <a:t> </a:t>
            </a:r>
            <a:r>
              <a:rPr lang="en-GB" sz="1800" i="1" kern="0" dirty="0"/>
              <a:t>the individual</a:t>
            </a:r>
            <a:r>
              <a:rPr lang="en-GB" sz="1800" b="0" i="1" kern="0" dirty="0"/>
              <a:t>, their life and </a:t>
            </a:r>
            <a:r>
              <a:rPr lang="en-GB" sz="1800" i="1" kern="0" dirty="0"/>
              <a:t>environment</a:t>
            </a:r>
            <a:r>
              <a:rPr lang="en-GB" sz="1800" b="0" i="1" kern="0" dirty="0"/>
              <a:t> facilitate the capacity for adaptation in the face of adversity. Across the life course, the experience of resilience will vary</a:t>
            </a:r>
            <a:r>
              <a:rPr lang="en-GB" sz="1800" b="0" kern="0" dirty="0"/>
              <a:t>.’</a:t>
            </a:r>
          </a:p>
          <a:p>
            <a:pPr marL="0" indent="0">
              <a:buFont typeface="Wingdings" panose="05000000000000000000" pitchFamily="2" charset="2"/>
              <a:buNone/>
              <a:defRPr/>
            </a:pPr>
            <a:endParaRPr lang="en-GB" sz="1500" b="0" kern="0" dirty="0"/>
          </a:p>
          <a:p>
            <a:pPr>
              <a:defRPr/>
            </a:pPr>
            <a:r>
              <a:rPr lang="en-GB" sz="1800" b="0" kern="0" dirty="0"/>
              <a:t>What strengths (assets, resources) can I use to approach this problem - in yourself, in your team, Dept/School, Faculty/College and institutional level to help you find the solution to your problem?</a:t>
            </a:r>
            <a:endParaRPr lang="en-GB" sz="1500" b="0" kern="0" dirty="0"/>
          </a:p>
          <a:p>
            <a:pPr>
              <a:defRPr/>
            </a:pPr>
            <a:r>
              <a:rPr lang="en-GB" sz="1800" b="0" kern="0" dirty="0"/>
              <a:t>What have you done in similar situations before? </a:t>
            </a:r>
          </a:p>
          <a:p>
            <a:pPr>
              <a:defRPr/>
            </a:pPr>
            <a:r>
              <a:rPr lang="en-GB" sz="1800" b="0" kern="0" dirty="0"/>
              <a:t>What would someone you admire do in this situation?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0B109742-C49C-489A-8504-B8AF2A95B6C1}"/>
              </a:ext>
            </a:extLst>
          </p:cNvPr>
          <p:cNvSpPr>
            <a:spLocks noChangeArrowheads="1"/>
          </p:cNvSpPr>
          <p:nvPr/>
        </p:nvSpPr>
        <p:spPr bwMode="auto">
          <a:xfrm>
            <a:off x="329022" y="342162"/>
            <a:ext cx="8478837" cy="618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115000"/>
              </a:lnSpc>
              <a:spcBef>
                <a:spcPct val="0"/>
              </a:spcBef>
              <a:spcAft>
                <a:spcPts val="225"/>
              </a:spcAft>
              <a:buClrTx/>
              <a:buSzTx/>
              <a:buFont typeface="Wingdings" panose="05000000000000000000" pitchFamily="2" charset="2"/>
              <a:buNone/>
              <a:defRPr/>
            </a:pPr>
            <a:r>
              <a:rPr lang="en-GB" altLang="en-US" sz="1800" dirty="0">
                <a:ea typeface="Calibri" panose="020F0502020204030204" pitchFamily="34" charset="0"/>
                <a:cs typeface="Arial" panose="020B0604020202020204" pitchFamily="34" charset="0"/>
              </a:rPr>
              <a:t>Resources</a:t>
            </a:r>
          </a:p>
          <a:p>
            <a:pPr eaLnBrk="1" hangingPunct="1">
              <a:lnSpc>
                <a:spcPct val="115000"/>
              </a:lnSpc>
              <a:spcBef>
                <a:spcPct val="0"/>
              </a:spcBef>
              <a:spcAft>
                <a:spcPts val="750"/>
              </a:spcAft>
              <a:buClrTx/>
              <a:buSzTx/>
              <a:buNone/>
              <a:defRPr/>
            </a:pPr>
            <a:r>
              <a:rPr lang="en-GB" altLang="en-US" sz="1350" b="0" dirty="0">
                <a:latin typeface="Arial"/>
                <a:ea typeface="Calibri" panose="020F0502020204030204" pitchFamily="34" charset="0"/>
                <a:cs typeface="Arial"/>
              </a:rPr>
              <a:t>Liz Morrish, 'Pressure Vessels: the epidemic of poor mental health amongst HE staff,' HEPI 2019 report: </a:t>
            </a:r>
            <a:r>
              <a:rPr lang="en-US" sz="1350" b="0" dirty="0">
                <a:latin typeface="Arial"/>
                <a:ea typeface="Calibri" panose="020F0502020204030204" pitchFamily="34" charset="0"/>
                <a:cs typeface="Arial"/>
                <a:hlinkClick r:id="rId3"/>
              </a:rPr>
              <a:t>https://www.hepi.ac.uk/wp-content/uploads/2019/05/HEPI-Pressure-Vessels-Occasional-Paper-20.pdf</a:t>
            </a:r>
            <a:r>
              <a:rPr lang="en-US" sz="1350" b="0" dirty="0">
                <a:latin typeface="Arial"/>
                <a:ea typeface="Calibri" panose="020F0502020204030204" pitchFamily="34" charset="0"/>
                <a:cs typeface="Arial"/>
              </a:rPr>
              <a:t> </a:t>
            </a:r>
            <a:endParaRPr lang="en-GB" altLang="en-US" sz="1350" b="0" dirty="0">
              <a:ea typeface="Calibri" panose="020F0502020204030204" pitchFamily="34" charset="0"/>
              <a:cs typeface="Arial" panose="020B0604020202020204" pitchFamily="34" charset="0"/>
            </a:endParaRPr>
          </a:p>
          <a:p>
            <a:pPr>
              <a:lnSpc>
                <a:spcPct val="114999"/>
              </a:lnSpc>
              <a:spcBef>
                <a:spcPct val="0"/>
              </a:spcBef>
              <a:spcAft>
                <a:spcPts val="750"/>
              </a:spcAft>
              <a:buClrTx/>
              <a:buSzTx/>
              <a:buNone/>
              <a:defRPr/>
            </a:pPr>
            <a:r>
              <a:rPr lang="en-GB" altLang="en-US" sz="1350" b="0" dirty="0">
                <a:latin typeface="Arial"/>
                <a:ea typeface="Calibri" panose="020F0502020204030204" pitchFamily="34" charset="0"/>
                <a:cs typeface="Arial"/>
              </a:rPr>
              <a:t>Dano Moreno, '7 Benefits of Empathy in the Workplace', 2017, </a:t>
            </a:r>
            <a:r>
              <a:rPr lang="en-GB" sz="1350" b="0" dirty="0">
                <a:latin typeface="Arial"/>
                <a:ea typeface="Calibri" panose="020F0502020204030204" pitchFamily="34" charset="0"/>
                <a:cs typeface="Arial"/>
                <a:hlinkClick r:id="rId4"/>
              </a:rPr>
              <a:t>https://www.civcom.com/blog/7benefits</a:t>
            </a:r>
            <a:r>
              <a:rPr lang="en-GB" sz="1350" b="0" dirty="0">
                <a:latin typeface="Arial"/>
                <a:ea typeface="Calibri" panose="020F0502020204030204" pitchFamily="34" charset="0"/>
                <a:cs typeface="Arial"/>
              </a:rPr>
              <a:t> </a:t>
            </a:r>
            <a:endParaRPr lang="en-GB" altLang="en-US" sz="1350" b="0" dirty="0">
              <a:latin typeface="Arial"/>
              <a:ea typeface="Calibri" panose="020F0502020204030204" pitchFamily="34" charset="0"/>
              <a:cs typeface="Arial"/>
            </a:endParaRPr>
          </a:p>
          <a:p>
            <a:pPr>
              <a:lnSpc>
                <a:spcPct val="114999"/>
              </a:lnSpc>
              <a:spcBef>
                <a:spcPct val="0"/>
              </a:spcBef>
              <a:spcAft>
                <a:spcPts val="750"/>
              </a:spcAft>
              <a:buClrTx/>
              <a:buSzTx/>
              <a:buFont typeface="Wingdings" panose="05000000000000000000" pitchFamily="2" charset="2"/>
              <a:buNone/>
              <a:defRPr/>
            </a:pPr>
            <a:r>
              <a:rPr lang="en-GB" altLang="en-US" sz="1350" b="0" dirty="0">
                <a:latin typeface="Arial"/>
                <a:ea typeface="Calibri" panose="020F0502020204030204" pitchFamily="34" charset="0"/>
                <a:cs typeface="Arial"/>
              </a:rPr>
              <a:t>Robertson Cooper personal resilience self-assessment: </a:t>
            </a:r>
            <a:r>
              <a:rPr lang="en-GB" altLang="en-US" sz="1350" b="0" dirty="0">
                <a:latin typeface="Arial"/>
                <a:ea typeface="Calibri" panose="020F0502020204030204" pitchFamily="34" charset="0"/>
                <a:cs typeface="Arial"/>
                <a:hlinkClick r:id="rId5"/>
              </a:rPr>
              <a:t>https://www.robertsoncooper.com/iresilience/</a:t>
            </a:r>
            <a:endParaRPr lang="en-GB" altLang="en-US" sz="1350" b="0" dirty="0">
              <a:latin typeface="Arial"/>
              <a:ea typeface="Calibri" panose="020F0502020204030204" pitchFamily="34" charset="0"/>
              <a:cs typeface="Arial"/>
            </a:endParaRP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Jung-Briggs Myers personality test (for you and your team!): </a:t>
            </a:r>
            <a:r>
              <a:rPr lang="en-GB" altLang="en-US" sz="1350" b="0" dirty="0">
                <a:ea typeface="Calibri" panose="020F0502020204030204" pitchFamily="34" charset="0"/>
                <a:cs typeface="Arial" panose="020B0604020202020204" pitchFamily="34" charset="0"/>
                <a:hlinkClick r:id="rId6"/>
              </a:rPr>
              <a:t>http://www.humanmetrics.com/personality</a:t>
            </a:r>
            <a:r>
              <a:rPr lang="en-GB" altLang="en-US" sz="1350" b="0" dirty="0">
                <a:ea typeface="Calibri" panose="020F0502020204030204" pitchFamily="34" charset="0"/>
                <a:cs typeface="Arial" panose="020B0604020202020204" pitchFamily="34" charset="0"/>
              </a:rPr>
              <a:t>  </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Kathryn Jackson, </a:t>
            </a:r>
            <a:r>
              <a:rPr lang="en-GB" altLang="en-US" sz="1350" b="0" i="1" dirty="0">
                <a:ea typeface="Calibri" panose="020F0502020204030204" pitchFamily="34" charset="0"/>
                <a:cs typeface="Arial" panose="020B0604020202020204" pitchFamily="34" charset="0"/>
              </a:rPr>
              <a:t>Resilience at work</a:t>
            </a:r>
            <a:r>
              <a:rPr lang="en-GB" altLang="en-US" sz="1350" b="0" dirty="0">
                <a:ea typeface="Calibri" panose="020F0502020204030204" pitchFamily="34" charset="0"/>
                <a:cs typeface="Arial" panose="020B0604020202020204" pitchFamily="34" charset="0"/>
              </a:rPr>
              <a:t>, 2018.</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Rick Hanson, Forrest Hanson, </a:t>
            </a:r>
            <a:r>
              <a:rPr lang="en-GB" altLang="en-US" sz="1350" b="0" i="1" dirty="0">
                <a:ea typeface="Calibri" panose="020F0502020204030204" pitchFamily="34" charset="0"/>
                <a:cs typeface="Arial" panose="020B0604020202020204" pitchFamily="34" charset="0"/>
              </a:rPr>
              <a:t>Resilient: how to grow an unshakeable core of calm, strength and happiness</a:t>
            </a:r>
            <a:r>
              <a:rPr lang="en-GB" altLang="en-US" sz="1350" b="0" dirty="0">
                <a:ea typeface="Calibri" panose="020F0502020204030204" pitchFamily="34" charset="0"/>
                <a:cs typeface="Arial" panose="020B0604020202020204" pitchFamily="34" charset="0"/>
              </a:rPr>
              <a:t>, 2018.</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Monica Worline, Jane Dutton, </a:t>
            </a:r>
            <a:r>
              <a:rPr lang="en-GB" altLang="en-US" sz="1350" b="0" i="1" dirty="0">
                <a:ea typeface="Calibri" panose="020F0502020204030204" pitchFamily="34" charset="0"/>
                <a:cs typeface="Arial" panose="020B0604020202020204" pitchFamily="34" charset="0"/>
              </a:rPr>
              <a:t>Awakening Compassion at work</a:t>
            </a:r>
            <a:r>
              <a:rPr lang="en-GB" altLang="en-US" sz="1350" b="0" dirty="0">
                <a:ea typeface="Calibri" panose="020F0502020204030204" pitchFamily="34" charset="0"/>
                <a:cs typeface="Arial" panose="020B0604020202020204" pitchFamily="34" charset="0"/>
              </a:rPr>
              <a:t>, 2017.</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Dan Lucy, </a:t>
            </a:r>
            <a:r>
              <a:rPr lang="en-GB" altLang="en-US" sz="1350" b="0" dirty="0" err="1">
                <a:ea typeface="Calibri" panose="020F0502020204030204" pitchFamily="34" charset="0"/>
                <a:cs typeface="Arial" panose="020B0604020202020204" pitchFamily="34" charset="0"/>
              </a:rPr>
              <a:t>Meysam</a:t>
            </a:r>
            <a:r>
              <a:rPr lang="en-GB" altLang="en-US" sz="1350" b="0" dirty="0">
                <a:ea typeface="Calibri" panose="020F0502020204030204" pitchFamily="34" charset="0"/>
                <a:cs typeface="Arial" panose="020B0604020202020204" pitchFamily="34" charset="0"/>
              </a:rPr>
              <a:t> </a:t>
            </a:r>
            <a:r>
              <a:rPr lang="en-GB" altLang="en-US" sz="1350" b="0" dirty="0" err="1">
                <a:ea typeface="Calibri" panose="020F0502020204030204" pitchFamily="34" charset="0"/>
                <a:cs typeface="Arial" panose="020B0604020202020204" pitchFamily="34" charset="0"/>
              </a:rPr>
              <a:t>Poorkavoos</a:t>
            </a:r>
            <a:r>
              <a:rPr lang="en-GB" altLang="en-US" sz="1350" b="0" dirty="0">
                <a:ea typeface="Calibri" panose="020F0502020204030204" pitchFamily="34" charset="0"/>
                <a:cs typeface="Arial" panose="020B0604020202020204" pitchFamily="34" charset="0"/>
              </a:rPr>
              <a:t>, Arun Thompson, </a:t>
            </a:r>
            <a:r>
              <a:rPr lang="en-GB" altLang="en-US" sz="1350" b="0" i="1" dirty="0">
                <a:ea typeface="Calibri" panose="020F0502020204030204" pitchFamily="34" charset="0"/>
                <a:cs typeface="Arial" panose="020B0604020202020204" pitchFamily="34" charset="0"/>
              </a:rPr>
              <a:t>Building Resilience: five key capabilities</a:t>
            </a:r>
            <a:r>
              <a:rPr lang="en-GB" altLang="en-US" sz="1350" b="0" dirty="0">
                <a:ea typeface="Calibri" panose="020F0502020204030204" pitchFamily="34" charset="0"/>
                <a:cs typeface="Arial" panose="020B0604020202020204" pitchFamily="34" charset="0"/>
              </a:rPr>
              <a:t>, Roffey Park, 2014.</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latin typeface="Arial"/>
                <a:ea typeface="Calibri" panose="020F0502020204030204" pitchFamily="34" charset="0"/>
                <a:cs typeface="Arial"/>
              </a:rPr>
              <a:t>Rick Brinkman, Rick Kirschner, </a:t>
            </a:r>
            <a:r>
              <a:rPr lang="en-GB" altLang="en-US" sz="1350" b="0" i="1" dirty="0">
                <a:latin typeface="Arial"/>
                <a:ea typeface="Calibri" panose="020F0502020204030204" pitchFamily="34" charset="0"/>
                <a:cs typeface="Arial"/>
              </a:rPr>
              <a:t>Dealing with people you can't stand: how to bring out the best in people at their worst</a:t>
            </a:r>
            <a:r>
              <a:rPr lang="en-GB" altLang="en-US" sz="1350" b="0" dirty="0">
                <a:latin typeface="Arial"/>
                <a:ea typeface="Calibri" panose="020F0502020204030204" pitchFamily="34" charset="0"/>
                <a:cs typeface="Arial"/>
              </a:rPr>
              <a:t>, various editions.</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James Brooke, Simon Brooke, </a:t>
            </a:r>
            <a:r>
              <a:rPr lang="en-GB" altLang="en-US" sz="1350" b="0" i="1" dirty="0">
                <a:ea typeface="Calibri" panose="020F0502020204030204" pitchFamily="34" charset="0"/>
                <a:cs typeface="Arial" panose="020B0604020202020204" pitchFamily="34" charset="0"/>
              </a:rPr>
              <a:t>Be Bulletproof: how to achieve success in tough times at work</a:t>
            </a:r>
            <a:r>
              <a:rPr lang="en-GB" altLang="en-US" sz="1350" b="0" dirty="0">
                <a:ea typeface="Calibri" panose="020F0502020204030204" pitchFamily="34" charset="0"/>
                <a:cs typeface="Arial" panose="020B0604020202020204" pitchFamily="34" charset="0"/>
              </a:rPr>
              <a:t>, 2012.</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Damon </a:t>
            </a:r>
            <a:r>
              <a:rPr lang="en-GB" altLang="en-US" sz="1350" b="0" dirty="0" err="1">
                <a:ea typeface="Calibri" panose="020F0502020204030204" pitchFamily="34" charset="0"/>
                <a:cs typeface="Arial" panose="020B0604020202020204" pitchFamily="34" charset="0"/>
              </a:rPr>
              <a:t>Zahariades</a:t>
            </a:r>
            <a:r>
              <a:rPr lang="en-GB" altLang="en-US" sz="1350" b="0" dirty="0">
                <a:ea typeface="Calibri" panose="020F0502020204030204" pitchFamily="34" charset="0"/>
                <a:cs typeface="Arial" panose="020B0604020202020204" pitchFamily="34" charset="0"/>
              </a:rPr>
              <a:t>, </a:t>
            </a:r>
            <a:r>
              <a:rPr lang="en-GB" altLang="en-US" sz="1350" b="0" i="1" dirty="0">
                <a:ea typeface="Calibri" panose="020F0502020204030204" pitchFamily="34" charset="0"/>
                <a:cs typeface="Arial" panose="020B0604020202020204" pitchFamily="34" charset="0"/>
              </a:rPr>
              <a:t>The Art of Saying NO: how to stand your ground, reclaim your time and energy, and refuse to be taken for granted (without feeling guilty!)</a:t>
            </a:r>
            <a:r>
              <a:rPr lang="en-GB" altLang="en-US" sz="1350" b="0" dirty="0">
                <a:ea typeface="Calibri" panose="020F0502020204030204" pitchFamily="34" charset="0"/>
                <a:cs typeface="Arial" panose="020B0604020202020204" pitchFamily="34" charset="0"/>
              </a:rPr>
              <a:t>, 2017.</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Cal Newport, </a:t>
            </a:r>
            <a:r>
              <a:rPr lang="en-GB" altLang="en-US" sz="1350" b="0" i="1" dirty="0">
                <a:ea typeface="Calibri" panose="020F0502020204030204" pitchFamily="34" charset="0"/>
                <a:cs typeface="Arial" panose="020B0604020202020204" pitchFamily="34" charset="0"/>
              </a:rPr>
              <a:t>Deep Work: rules for focused success in a distracted world</a:t>
            </a:r>
            <a:r>
              <a:rPr lang="en-GB" altLang="en-US" sz="1350" b="0" dirty="0">
                <a:ea typeface="Calibri" panose="020F0502020204030204" pitchFamily="34" charset="0"/>
                <a:cs typeface="Arial" panose="020B0604020202020204" pitchFamily="34" charset="0"/>
              </a:rPr>
              <a:t>, 2016.</a:t>
            </a:r>
          </a:p>
          <a:p>
            <a:pPr eaLnBrk="1" hangingPunct="1">
              <a:lnSpc>
                <a:spcPct val="115000"/>
              </a:lnSpc>
              <a:spcBef>
                <a:spcPct val="0"/>
              </a:spcBef>
              <a:spcAft>
                <a:spcPts val="750"/>
              </a:spcAft>
              <a:buClrTx/>
              <a:buSzTx/>
              <a:buFont typeface="Wingdings" panose="05000000000000000000" pitchFamily="2" charset="2"/>
              <a:buNone/>
              <a:defRPr/>
            </a:pPr>
            <a:r>
              <a:rPr lang="en-GB" altLang="en-US" sz="1350" b="0" dirty="0">
                <a:ea typeface="Calibri" panose="020F0502020204030204" pitchFamily="34" charset="0"/>
                <a:cs typeface="Arial" panose="020B0604020202020204" pitchFamily="34" charset="0"/>
              </a:rPr>
              <a:t>Sam Leith, </a:t>
            </a:r>
            <a:r>
              <a:rPr lang="en-GB" altLang="en-US" sz="1350" b="0" i="1" dirty="0">
                <a:ea typeface="Calibri" panose="020F0502020204030204" pitchFamily="34" charset="0"/>
                <a:cs typeface="Arial" panose="020B0604020202020204" pitchFamily="34" charset="0"/>
              </a:rPr>
              <a:t>Write to the Point: how to be clear, correct and persuasive on the page</a:t>
            </a:r>
            <a:r>
              <a:rPr lang="en-GB" altLang="en-US" sz="1350" b="0" dirty="0">
                <a:ea typeface="Calibri" panose="020F0502020204030204" pitchFamily="34" charset="0"/>
                <a:cs typeface="Arial" panose="020B0604020202020204" pitchFamily="34" charset="0"/>
              </a:rPr>
              <a:t>,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1C2E138-DB9F-4FDC-8CE9-317E033D346B}"/>
              </a:ext>
            </a:extLst>
          </p:cNvPr>
          <p:cNvSpPr>
            <a:spLocks noGrp="1" noChangeArrowheads="1"/>
          </p:cNvSpPr>
          <p:nvPr>
            <p:ph type="title" idx="4294967295"/>
          </p:nvPr>
        </p:nvSpPr>
        <p:spPr>
          <a:xfrm>
            <a:off x="540936" y="330102"/>
            <a:ext cx="7772400" cy="1143000"/>
          </a:xfrm>
        </p:spPr>
        <p:txBody>
          <a:bodyPr/>
          <a:lstStyle/>
          <a:p>
            <a:r>
              <a:rPr lang="en-GB" altLang="en-US" sz="3600" b="1" dirty="0">
                <a:solidFill>
                  <a:schemeClr val="bg1"/>
                </a:solidFill>
                <a:latin typeface="+mn-lt"/>
                <a:ea typeface="ＭＳ Ｐゴシック" panose="020B0600070205080204" pitchFamily="34" charset="-128"/>
                <a:cs typeface="Georgia" panose="02040502050405020303" pitchFamily="18" charset="0"/>
              </a:rPr>
              <a:t>AGENDA</a:t>
            </a:r>
          </a:p>
        </p:txBody>
      </p:sp>
      <p:sp>
        <p:nvSpPr>
          <p:cNvPr id="2" name="TextBox 1">
            <a:extLst>
              <a:ext uri="{FF2B5EF4-FFF2-40B4-BE49-F238E27FC236}">
                <a16:creationId xmlns:a16="http://schemas.microsoft.com/office/drawing/2014/main" id="{83A73A2D-E8D1-4891-868F-73524A37239B}"/>
              </a:ext>
            </a:extLst>
          </p:cNvPr>
          <p:cNvSpPr txBox="1"/>
          <p:nvPr/>
        </p:nvSpPr>
        <p:spPr>
          <a:xfrm>
            <a:off x="540936" y="1208529"/>
            <a:ext cx="8062127" cy="4832092"/>
          </a:xfrm>
          <a:prstGeom prst="rect">
            <a:avLst/>
          </a:prstGeom>
          <a:noFill/>
        </p:spPr>
        <p:txBody>
          <a:bodyPr wrap="square" rtlCol="0">
            <a:spAutoFit/>
          </a:bodyPr>
          <a:lstStyle/>
          <a:p>
            <a:r>
              <a:rPr lang="en-GB" b="0" dirty="0">
                <a:solidFill>
                  <a:schemeClr val="bg1"/>
                </a:solidFill>
              </a:rPr>
              <a:t>Introductions</a:t>
            </a:r>
          </a:p>
          <a:p>
            <a:endParaRPr lang="en-GB" b="0" dirty="0">
              <a:solidFill>
                <a:schemeClr val="bg1"/>
              </a:solidFill>
            </a:endParaRPr>
          </a:p>
          <a:p>
            <a:r>
              <a:rPr lang="en-GB" b="0" dirty="0">
                <a:solidFill>
                  <a:schemeClr val="bg1"/>
                </a:solidFill>
              </a:rPr>
              <a:t>Activity 1: Identify your triggers</a:t>
            </a:r>
          </a:p>
          <a:p>
            <a:endParaRPr lang="en-GB" b="0" dirty="0">
              <a:solidFill>
                <a:schemeClr val="bg1"/>
              </a:solidFill>
            </a:endParaRPr>
          </a:p>
          <a:p>
            <a:r>
              <a:rPr lang="en-GB" b="0" dirty="0">
                <a:solidFill>
                  <a:schemeClr val="bg1"/>
                </a:solidFill>
              </a:rPr>
              <a:t>Comfort break</a:t>
            </a:r>
          </a:p>
          <a:p>
            <a:endParaRPr lang="en-GB" b="0" dirty="0">
              <a:solidFill>
                <a:schemeClr val="bg1"/>
              </a:solidFill>
            </a:endParaRPr>
          </a:p>
          <a:p>
            <a:r>
              <a:rPr lang="en-GB" b="0" dirty="0">
                <a:solidFill>
                  <a:schemeClr val="bg1"/>
                </a:solidFill>
              </a:rPr>
              <a:t>Activity 2: Sharing best practice</a:t>
            </a:r>
          </a:p>
          <a:p>
            <a:endParaRPr lang="en-GB" b="0" dirty="0">
              <a:solidFill>
                <a:schemeClr val="bg1"/>
              </a:solidFill>
            </a:endParaRPr>
          </a:p>
          <a:p>
            <a:r>
              <a:rPr lang="en-GB" b="0" dirty="0">
                <a:solidFill>
                  <a:schemeClr val="bg1"/>
                </a:solidFill>
              </a:rPr>
              <a:t>Presenters’ tips</a:t>
            </a:r>
          </a:p>
          <a:p>
            <a:endParaRPr lang="en-GB" b="0" dirty="0">
              <a:solidFill>
                <a:schemeClr val="bg1"/>
              </a:solidFill>
            </a:endParaRPr>
          </a:p>
          <a:p>
            <a:r>
              <a:rPr lang="en-GB" b="0" dirty="0">
                <a:solidFill>
                  <a:schemeClr val="bg1"/>
                </a:solidFill>
              </a:rPr>
              <a:t>Concluding remarks and 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a:extLst>
              <a:ext uri="{FF2B5EF4-FFF2-40B4-BE49-F238E27FC236}">
                <a16:creationId xmlns:a16="http://schemas.microsoft.com/office/drawing/2014/main" id="{F26681AC-1B86-4695-B21F-5E3680AB46DC}"/>
              </a:ext>
            </a:extLst>
          </p:cNvPr>
          <p:cNvPicPr>
            <a:picLocks/>
          </p:cNvPicPr>
          <p:nvPr/>
        </p:nvPicPr>
        <p:blipFill>
          <a:blip r:embed="rId3">
            <a:extLst>
              <a:ext uri="{28A0092B-C50C-407E-A947-70E740481C1C}">
                <a14:useLocalDpi xmlns:a14="http://schemas.microsoft.com/office/drawing/2010/main" val="0"/>
              </a:ext>
            </a:extLst>
          </a:blip>
          <a:srcRect r="1653" b="4688"/>
          <a:stretch>
            <a:fillRect/>
          </a:stretch>
        </p:blipFill>
        <p:spPr bwMode="auto">
          <a:xfrm>
            <a:off x="630238" y="1552575"/>
            <a:ext cx="7559675" cy="4198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Box 2">
            <a:extLst>
              <a:ext uri="{FF2B5EF4-FFF2-40B4-BE49-F238E27FC236}">
                <a16:creationId xmlns:a16="http://schemas.microsoft.com/office/drawing/2014/main" id="{255D3B7B-5268-4F30-8B86-48332E771C35}"/>
              </a:ext>
            </a:extLst>
          </p:cNvPr>
          <p:cNvSpPr txBox="1">
            <a:spLocks noChangeArrowheads="1"/>
          </p:cNvSpPr>
          <p:nvPr/>
        </p:nvSpPr>
        <p:spPr bwMode="auto">
          <a:xfrm>
            <a:off x="532109" y="778626"/>
            <a:ext cx="7102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C6B66"/>
              </a:buClr>
              <a:buSzPct val="80000"/>
              <a:buFont typeface="Wingdings" panose="05000000000000000000" pitchFamily="2" charset="2"/>
              <a:buChar char="o"/>
              <a:defRPr sz="21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lr>
                <a:srgbClr val="4C6B66"/>
              </a:buClr>
              <a:buChar char="–"/>
              <a:defRPr sz="21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1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lr>
                <a:srgbClr val="4C6B66"/>
              </a:buClr>
              <a:buSzPct val="80000"/>
              <a:buChar char="–"/>
              <a:defRPr sz="21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C6B66"/>
              </a:buClr>
              <a:buSzPct val="90000"/>
              <a:buChar char="»"/>
              <a:defRPr sz="21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GB" altLang="en-US" sz="2800" dirty="0"/>
              <a:t>A week in the life of a senior academic…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15E1B32C-3967-4F4C-9E8B-73961BDEE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531" y="3302686"/>
            <a:ext cx="3962252" cy="3398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2F9F693-2453-441F-883E-FCE3F8B4881C}"/>
              </a:ext>
            </a:extLst>
          </p:cNvPr>
          <p:cNvPicPr>
            <a:picLocks noChangeAspect="1"/>
          </p:cNvPicPr>
          <p:nvPr/>
        </p:nvPicPr>
        <p:blipFill>
          <a:blip r:embed="rId4"/>
          <a:stretch>
            <a:fillRect/>
          </a:stretch>
        </p:blipFill>
        <p:spPr>
          <a:xfrm>
            <a:off x="360697" y="233191"/>
            <a:ext cx="3455103" cy="4509033"/>
          </a:xfrm>
          <a:prstGeom prst="rect">
            <a:avLst/>
          </a:prstGeom>
        </p:spPr>
      </p:pic>
      <p:sp>
        <p:nvSpPr>
          <p:cNvPr id="3" name="TextBox 2">
            <a:extLst>
              <a:ext uri="{FF2B5EF4-FFF2-40B4-BE49-F238E27FC236}">
                <a16:creationId xmlns:a16="http://schemas.microsoft.com/office/drawing/2014/main" id="{A701E4F0-DDC4-42F9-9565-CF83154B725E}"/>
              </a:ext>
            </a:extLst>
          </p:cNvPr>
          <p:cNvSpPr txBox="1"/>
          <p:nvPr/>
        </p:nvSpPr>
        <p:spPr>
          <a:xfrm>
            <a:off x="479348" y="4750767"/>
            <a:ext cx="35025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0" dirty="0">
                <a:solidFill>
                  <a:schemeClr val="bg1"/>
                </a:solidFill>
                <a:latin typeface="Arial"/>
                <a:ea typeface="ＭＳ Ｐゴシック"/>
                <a:cs typeface="Arial"/>
                <a:hlinkClick r:id="rId5">
                  <a:extLst>
                    <a:ext uri="{A12FA001-AC4F-418D-AE19-62706E023703}">
                      <ahyp:hlinkClr xmlns:ahyp="http://schemas.microsoft.com/office/drawing/2018/hyperlinkcolor" val="tx"/>
                    </a:ext>
                  </a:extLst>
                </a:hlinkClick>
              </a:rPr>
              <a:t>https://www.hepi.ac.uk/wp-content/uploads/2019/05/HEPI-Pressure-Vessels-Occasional-Paper-20.pdf</a:t>
            </a:r>
            <a:r>
              <a:rPr lang="en-US" sz="1800" b="0" dirty="0">
                <a:solidFill>
                  <a:schemeClr val="bg1"/>
                </a:solidFill>
                <a:latin typeface="Arial"/>
                <a:ea typeface="ＭＳ Ｐゴシック"/>
                <a:cs typeface="Arial"/>
              </a:rPr>
              <a:t> </a:t>
            </a:r>
          </a:p>
        </p:txBody>
      </p:sp>
      <p:pic>
        <p:nvPicPr>
          <p:cNvPr id="4" name="Picture 4" descr="Graphical user interface, text&#10;&#10;Description automatically generated">
            <a:extLst>
              <a:ext uri="{FF2B5EF4-FFF2-40B4-BE49-F238E27FC236}">
                <a16:creationId xmlns:a16="http://schemas.microsoft.com/office/drawing/2014/main" id="{96C7B725-B0BD-4410-B85C-731BD9E517F2}"/>
              </a:ext>
            </a:extLst>
          </p:cNvPr>
          <p:cNvPicPr>
            <a:picLocks noChangeAspect="1"/>
          </p:cNvPicPr>
          <p:nvPr/>
        </p:nvPicPr>
        <p:blipFill>
          <a:blip r:embed="rId6"/>
          <a:stretch>
            <a:fillRect/>
          </a:stretch>
        </p:blipFill>
        <p:spPr>
          <a:xfrm>
            <a:off x="5108400" y="287433"/>
            <a:ext cx="3139200" cy="28631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8BD14B-02D0-4E62-8BE2-BCF58517C690}"/>
              </a:ext>
            </a:extLst>
          </p:cNvPr>
          <p:cNvSpPr>
            <a:spLocks noGrp="1"/>
          </p:cNvSpPr>
          <p:nvPr/>
        </p:nvSpPr>
        <p:spPr bwMode="auto">
          <a:xfrm>
            <a:off x="1409123" y="1448735"/>
            <a:ext cx="633656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4C6B66"/>
              </a:buClr>
              <a:buSzPct val="80000"/>
              <a:buFont typeface="Wingdings" panose="05000000000000000000" pitchFamily="2" charset="2"/>
              <a:buChar char="o"/>
              <a:defRPr sz="2100" b="0">
                <a:solidFill>
                  <a:schemeClr val="bg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rgbClr val="4C6B66"/>
              </a:buClr>
              <a:buChar char="–"/>
              <a:defRPr sz="2100" b="0">
                <a:solidFill>
                  <a:schemeClr val="bg1"/>
                </a:solidFill>
                <a:latin typeface="+mn-lt"/>
                <a:ea typeface="ＭＳ Ｐゴシック" charset="0"/>
              </a:defRPr>
            </a:lvl2pPr>
            <a:lvl3pPr marL="857250" indent="-171450" algn="l" rtl="0" eaLnBrk="0" fontAlgn="base" hangingPunct="0">
              <a:spcBef>
                <a:spcPct val="20000"/>
              </a:spcBef>
              <a:spcAft>
                <a:spcPct val="0"/>
              </a:spcAft>
              <a:buClr>
                <a:srgbClr val="4C6B66"/>
              </a:buClr>
              <a:buSzPct val="65000"/>
              <a:buFont typeface="Wingdings" panose="05000000000000000000" pitchFamily="2" charset="2"/>
              <a:buChar char="o"/>
              <a:defRPr sz="2100" b="0">
                <a:solidFill>
                  <a:schemeClr val="bg1"/>
                </a:solidFill>
                <a:latin typeface="+mn-lt"/>
                <a:ea typeface="ＭＳ Ｐゴシック" charset="0"/>
              </a:defRPr>
            </a:lvl3pPr>
            <a:lvl4pPr marL="1200150" indent="-171450" algn="l" rtl="0" eaLnBrk="0" fontAlgn="base" hangingPunct="0">
              <a:spcBef>
                <a:spcPct val="20000"/>
              </a:spcBef>
              <a:spcAft>
                <a:spcPct val="0"/>
              </a:spcAft>
              <a:buClr>
                <a:srgbClr val="4C6B66"/>
              </a:buClr>
              <a:buSzPct val="80000"/>
              <a:buChar char="–"/>
              <a:defRPr sz="2100" b="0">
                <a:solidFill>
                  <a:schemeClr val="bg1"/>
                </a:solidFill>
                <a:latin typeface="+mn-lt"/>
                <a:ea typeface="ＭＳ Ｐゴシック" charset="0"/>
              </a:defRPr>
            </a:lvl4pPr>
            <a:lvl5pPr marL="1543050" indent="-171450" algn="l" rtl="0" eaLnBrk="0" fontAlgn="base" hangingPunct="0">
              <a:spcBef>
                <a:spcPct val="20000"/>
              </a:spcBef>
              <a:spcAft>
                <a:spcPct val="0"/>
              </a:spcAft>
              <a:buClr>
                <a:srgbClr val="4C6B66"/>
              </a:buClr>
              <a:buSzPct val="90000"/>
              <a:buChar char="»"/>
              <a:defRPr sz="2100" b="0">
                <a:solidFill>
                  <a:schemeClr val="bg1"/>
                </a:solidFill>
                <a:latin typeface="+mn-lt"/>
                <a:ea typeface="ＭＳ Ｐゴシック" charset="0"/>
              </a:defRPr>
            </a:lvl5pPr>
            <a:lvl6pPr marL="1885950" indent="-171450" algn="l" rtl="0" fontAlgn="base">
              <a:spcBef>
                <a:spcPct val="20000"/>
              </a:spcBef>
              <a:spcAft>
                <a:spcPct val="0"/>
              </a:spcAft>
              <a:buClr>
                <a:srgbClr val="CCFFFF"/>
              </a:buClr>
              <a:buSzPct val="90000"/>
              <a:buChar char="»"/>
              <a:defRPr sz="2100" b="1">
                <a:solidFill>
                  <a:schemeClr val="tx1"/>
                </a:solidFill>
                <a:latin typeface="+mn-lt"/>
              </a:defRPr>
            </a:lvl6pPr>
            <a:lvl7pPr marL="2228850" indent="-171450" algn="l" rtl="0" fontAlgn="base">
              <a:spcBef>
                <a:spcPct val="20000"/>
              </a:spcBef>
              <a:spcAft>
                <a:spcPct val="0"/>
              </a:spcAft>
              <a:buClr>
                <a:srgbClr val="CCFFFF"/>
              </a:buClr>
              <a:buSzPct val="90000"/>
              <a:buChar char="»"/>
              <a:defRPr sz="2100" b="1">
                <a:solidFill>
                  <a:schemeClr val="tx1"/>
                </a:solidFill>
                <a:latin typeface="+mn-lt"/>
              </a:defRPr>
            </a:lvl7pPr>
            <a:lvl8pPr marL="2571750" indent="-171450" algn="l" rtl="0" fontAlgn="base">
              <a:spcBef>
                <a:spcPct val="20000"/>
              </a:spcBef>
              <a:spcAft>
                <a:spcPct val="0"/>
              </a:spcAft>
              <a:buClr>
                <a:srgbClr val="CCFFFF"/>
              </a:buClr>
              <a:buSzPct val="90000"/>
              <a:buChar char="»"/>
              <a:defRPr sz="2100" b="1">
                <a:solidFill>
                  <a:schemeClr val="tx1"/>
                </a:solidFill>
                <a:latin typeface="+mn-lt"/>
              </a:defRPr>
            </a:lvl8pPr>
            <a:lvl9pPr marL="2914650" indent="-171450" algn="l" rtl="0" fontAlgn="base">
              <a:spcBef>
                <a:spcPct val="20000"/>
              </a:spcBef>
              <a:spcAft>
                <a:spcPct val="0"/>
              </a:spcAft>
              <a:buClr>
                <a:srgbClr val="CCFFFF"/>
              </a:buClr>
              <a:buSzPct val="90000"/>
              <a:buChar char="»"/>
              <a:defRPr sz="2100" b="1">
                <a:solidFill>
                  <a:schemeClr val="tx1"/>
                </a:solidFill>
                <a:latin typeface="+mn-lt"/>
              </a:defRPr>
            </a:lvl9pPr>
          </a:lstStyle>
          <a:p>
            <a:pPr marL="0" indent="0">
              <a:buNone/>
            </a:pPr>
            <a:r>
              <a:rPr lang="en-US" sz="2800" dirty="0">
                <a:ea typeface="ＭＳ Ｐゴシック"/>
              </a:rPr>
              <a:t>'Everyone you meet is fighting a battle you know nothing about. Be kind. ALWAYS.' </a:t>
            </a:r>
            <a:endParaRPr lang="en-US" sz="2800" dirty="0"/>
          </a:p>
          <a:p>
            <a:pPr marL="0" indent="0">
              <a:buNone/>
            </a:pPr>
            <a:r>
              <a:rPr lang="en-US" sz="2800" dirty="0">
                <a:ea typeface="ＭＳ Ｐゴシック"/>
              </a:rPr>
              <a:t>                             </a:t>
            </a:r>
            <a:endParaRPr lang="en-US" sz="2800" dirty="0"/>
          </a:p>
          <a:p>
            <a:pPr marL="0" indent="0">
              <a:buNone/>
            </a:pPr>
            <a:r>
              <a:rPr lang="en-US" sz="2800" dirty="0">
                <a:ea typeface="ＭＳ Ｐゴシック"/>
              </a:rPr>
              <a:t>                          - Robin Williams</a:t>
            </a:r>
            <a:endParaRPr lang="en-US" sz="2800" dirty="0"/>
          </a:p>
        </p:txBody>
      </p:sp>
    </p:spTree>
    <p:extLst>
      <p:ext uri="{BB962C8B-B14F-4D97-AF65-F5344CB8AC3E}">
        <p14:creationId xmlns:p14="http://schemas.microsoft.com/office/powerpoint/2010/main" val="61419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07430C-922B-4409-8375-CDEBCAFBB929}"/>
              </a:ext>
            </a:extLst>
          </p:cNvPr>
          <p:cNvSpPr txBox="1">
            <a:spLocks/>
          </p:cNvSpPr>
          <p:nvPr/>
        </p:nvSpPr>
        <p:spPr>
          <a:xfrm>
            <a:off x="522288" y="1790163"/>
            <a:ext cx="7991475" cy="3988097"/>
          </a:xfrm>
          <a:prstGeom prst="rect">
            <a:avLst/>
          </a:prstGeom>
        </p:spPr>
        <p:txBody>
          <a:bodyPr lIns="91440" tIns="45720" rIns="91440" bIns="45720" anchor="t"/>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a:defRPr/>
            </a:pPr>
            <a:r>
              <a:rPr lang="en-GB" sz="2400" b="0" kern="0" dirty="0"/>
              <a:t>Shorter deadlines</a:t>
            </a:r>
          </a:p>
          <a:p>
            <a:pPr>
              <a:defRPr/>
            </a:pPr>
            <a:r>
              <a:rPr lang="en-GB" sz="2400" b="0" kern="0" dirty="0">
                <a:ea typeface="ＭＳ Ｐゴシック"/>
              </a:rPr>
              <a:t>Increasing requirements for demand management</a:t>
            </a:r>
          </a:p>
          <a:p>
            <a:pPr>
              <a:defRPr/>
            </a:pPr>
            <a:r>
              <a:rPr lang="en-GB" sz="2400" b="0" kern="0" dirty="0"/>
              <a:t>Increasing targets</a:t>
            </a:r>
          </a:p>
          <a:p>
            <a:pPr>
              <a:defRPr/>
            </a:pPr>
            <a:r>
              <a:rPr lang="en-GB" sz="2400" b="0" kern="0" dirty="0"/>
              <a:t>Increasing requirements for ethics and governance processes</a:t>
            </a:r>
          </a:p>
          <a:p>
            <a:pPr>
              <a:defRPr/>
            </a:pPr>
            <a:r>
              <a:rPr lang="en-GB" sz="2400" b="0" kern="0" dirty="0">
                <a:ea typeface="ＭＳ Ｐゴシック"/>
              </a:rPr>
              <a:t>Greater levels of competition</a:t>
            </a:r>
            <a:endParaRPr lang="en-GB" sz="3200" dirty="0"/>
          </a:p>
          <a:p>
            <a:pPr>
              <a:defRPr/>
            </a:pPr>
            <a:r>
              <a:rPr lang="en-GB" sz="2400" b="0" kern="0" dirty="0">
                <a:ea typeface="ＭＳ Ｐゴシック"/>
              </a:rPr>
              <a:t>Larger, more complex applications</a:t>
            </a:r>
          </a:p>
          <a:p>
            <a:pPr>
              <a:defRPr/>
            </a:pPr>
            <a:r>
              <a:rPr lang="en-GB" sz="2400" b="0" kern="0" dirty="0">
                <a:ea typeface="ＭＳ Ｐゴシック"/>
              </a:rPr>
              <a:t>Cuts to Professional Services in Universities and at funders </a:t>
            </a:r>
            <a:endParaRPr lang="en-GB" sz="2400" b="0" kern="0" dirty="0"/>
          </a:p>
          <a:p>
            <a:pPr marL="0" indent="0">
              <a:buNone/>
              <a:defRPr/>
            </a:pPr>
            <a:endParaRPr lang="en-GB" sz="2100" b="0" kern="0" dirty="0"/>
          </a:p>
          <a:p>
            <a:pPr marL="0" indent="0">
              <a:buNone/>
              <a:defRPr/>
            </a:pPr>
            <a:endParaRPr lang="en-GB" sz="2100" b="0" kern="0" dirty="0"/>
          </a:p>
        </p:txBody>
      </p:sp>
      <p:sp>
        <p:nvSpPr>
          <p:cNvPr id="3" name="Title 1">
            <a:extLst>
              <a:ext uri="{FF2B5EF4-FFF2-40B4-BE49-F238E27FC236}">
                <a16:creationId xmlns:a16="http://schemas.microsoft.com/office/drawing/2014/main" id="{C50664CD-57F8-400A-A967-D6D21877F5A5}"/>
              </a:ext>
            </a:extLst>
          </p:cNvPr>
          <p:cNvSpPr txBox="1">
            <a:spLocks/>
          </p:cNvSpPr>
          <p:nvPr/>
        </p:nvSpPr>
        <p:spPr>
          <a:xfrm>
            <a:off x="630237" y="1079740"/>
            <a:ext cx="6426200" cy="857250"/>
          </a:xfrm>
          <a:prstGeom prst="rect">
            <a:avLst/>
          </a:prstGeom>
        </p:spPr>
        <p:txBody>
          <a:bodyPr/>
          <a:lstStyle>
            <a:lvl1pPr algn="l" rtl="0" eaLnBrk="0" fontAlgn="base" hangingPunct="0">
              <a:spcBef>
                <a:spcPct val="0"/>
              </a:spcBef>
              <a:spcAft>
                <a:spcPct val="0"/>
              </a:spcAft>
              <a:defRPr sz="4000">
                <a:solidFill>
                  <a:srgbClr val="59AC42"/>
                </a:solidFill>
                <a:latin typeface="Georgia"/>
                <a:ea typeface="ＭＳ Ｐゴシック" charset="0"/>
                <a:cs typeface="Georgia"/>
              </a:defRPr>
            </a:lvl1pPr>
            <a:lvl2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3000" b="0" kern="0" dirty="0">
                <a:solidFill>
                  <a:schemeClr val="bg1"/>
                </a:solidFill>
                <a:latin typeface="Arial" panose="020B0604020202020204" pitchFamily="34" charset="0"/>
                <a:cs typeface="Arial" panose="020B0604020202020204" pitchFamily="34" charset="0"/>
              </a:rPr>
              <a:t>At the same time, we’re also facing: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1F2F8CB-F51F-4E68-B038-52C841049242}"/>
              </a:ext>
            </a:extLst>
          </p:cNvPr>
          <p:cNvSpPr txBox="1">
            <a:spLocks/>
          </p:cNvSpPr>
          <p:nvPr/>
        </p:nvSpPr>
        <p:spPr>
          <a:xfrm>
            <a:off x="539750" y="1628775"/>
            <a:ext cx="8135938" cy="4752975"/>
          </a:xfrm>
          <a:prstGeom prst="rect">
            <a:avLst/>
          </a:prstGeom>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a:defRPr/>
            </a:pPr>
            <a:r>
              <a:rPr lang="en-GB" sz="2100" b="0" kern="0" dirty="0"/>
              <a:t>Spend </a:t>
            </a:r>
            <a:r>
              <a:rPr lang="en-GB" sz="2100" kern="0" dirty="0"/>
              <a:t>five minutes</a:t>
            </a:r>
            <a:r>
              <a:rPr lang="en-GB" sz="2100" b="0" kern="0" dirty="0"/>
              <a:t> on your own, thinking through </a:t>
            </a:r>
            <a:r>
              <a:rPr lang="en-GB" sz="2100" kern="0" dirty="0"/>
              <a:t>a)</a:t>
            </a:r>
            <a:r>
              <a:rPr lang="en-GB" sz="2100" b="0" kern="0" dirty="0"/>
              <a:t> the </a:t>
            </a:r>
            <a:r>
              <a:rPr lang="en-GB" sz="2100" b="0" u="sng" kern="0" dirty="0"/>
              <a:t>main issue(s) or source(s) of stress</a:t>
            </a:r>
            <a:r>
              <a:rPr lang="en-GB" sz="2100" b="0" kern="0" dirty="0"/>
              <a:t> in your role. Write it down.</a:t>
            </a:r>
          </a:p>
          <a:p>
            <a:pPr marL="0" indent="0">
              <a:buFont typeface="Wingdings" panose="05000000000000000000" pitchFamily="2" charset="2"/>
              <a:buNone/>
              <a:defRPr/>
            </a:pPr>
            <a:endParaRPr lang="en-GB" sz="2100" b="0" kern="0" dirty="0"/>
          </a:p>
          <a:p>
            <a:pPr>
              <a:defRPr/>
            </a:pPr>
            <a:r>
              <a:rPr lang="en-GB" sz="2100" kern="0" dirty="0"/>
              <a:t>b)</a:t>
            </a:r>
            <a:r>
              <a:rPr lang="en-GB" sz="2100" b="0" kern="0" dirty="0"/>
              <a:t> Why is it bothering you?</a:t>
            </a:r>
          </a:p>
          <a:p>
            <a:pPr>
              <a:defRPr/>
            </a:pPr>
            <a:endParaRPr lang="en-GB" sz="2100" b="0" kern="0" dirty="0"/>
          </a:p>
          <a:p>
            <a:pPr>
              <a:defRPr/>
            </a:pPr>
            <a:r>
              <a:rPr lang="en-GB" sz="2100" kern="0" dirty="0"/>
              <a:t>c)</a:t>
            </a:r>
            <a:r>
              <a:rPr lang="en-GB" sz="2100" b="0" kern="0" dirty="0"/>
              <a:t> What needs to change to find a way forward here? What’s the ideal resolution?</a:t>
            </a:r>
          </a:p>
          <a:p>
            <a:pPr marL="0" indent="0">
              <a:buFont typeface="Wingdings" panose="05000000000000000000" pitchFamily="2" charset="2"/>
              <a:buNone/>
              <a:defRPr/>
            </a:pPr>
            <a:r>
              <a:rPr lang="en-GB" sz="2100" b="0" kern="0" dirty="0"/>
              <a:t> </a:t>
            </a:r>
          </a:p>
          <a:p>
            <a:pPr>
              <a:defRPr/>
            </a:pPr>
            <a:r>
              <a:rPr lang="en-GB" sz="2100" b="0" kern="0" dirty="0"/>
              <a:t>Spend the next </a:t>
            </a:r>
            <a:r>
              <a:rPr lang="en-GB" sz="2100" kern="0" dirty="0"/>
              <a:t>20 minutes</a:t>
            </a:r>
            <a:r>
              <a:rPr lang="en-GB" sz="2100" b="0" kern="0" dirty="0"/>
              <a:t>, as a group, </a:t>
            </a:r>
            <a:r>
              <a:rPr lang="en-GB" sz="2100" b="0" u="sng" kern="0" dirty="0"/>
              <a:t>firstly</a:t>
            </a:r>
            <a:r>
              <a:rPr lang="en-GB" sz="2100" b="0" kern="0" dirty="0"/>
              <a:t> for each person to introduce themselves and read out what they wrote, without interruption; </a:t>
            </a:r>
            <a:r>
              <a:rPr lang="en-GB" sz="2100" b="0" u="sng" kern="0" dirty="0"/>
              <a:t>secondly</a:t>
            </a:r>
            <a:r>
              <a:rPr lang="en-GB" sz="2100" b="0" kern="0" dirty="0"/>
              <a:t>, discussing these trigger points; and </a:t>
            </a:r>
            <a:r>
              <a:rPr lang="en-GB" sz="2100" b="0" u="sng" kern="0" dirty="0"/>
              <a:t>thirdly</a:t>
            </a:r>
            <a:r>
              <a:rPr lang="en-GB" sz="2100" b="0" kern="0" dirty="0"/>
              <a:t>, putting these up on </a:t>
            </a:r>
            <a:r>
              <a:rPr lang="en-GB" sz="2100" b="0" kern="0" dirty="0" err="1"/>
              <a:t>Jamboard</a:t>
            </a:r>
            <a:r>
              <a:rPr lang="en-GB" sz="2100" b="0" kern="0" dirty="0"/>
              <a:t>.</a:t>
            </a:r>
          </a:p>
        </p:txBody>
      </p:sp>
      <p:sp>
        <p:nvSpPr>
          <p:cNvPr id="3" name="Title 1">
            <a:extLst>
              <a:ext uri="{FF2B5EF4-FFF2-40B4-BE49-F238E27FC236}">
                <a16:creationId xmlns:a16="http://schemas.microsoft.com/office/drawing/2014/main" id="{7BC19C99-E061-419E-9E3C-0105DD808B16}"/>
              </a:ext>
            </a:extLst>
          </p:cNvPr>
          <p:cNvSpPr txBox="1">
            <a:spLocks/>
          </p:cNvSpPr>
          <p:nvPr/>
        </p:nvSpPr>
        <p:spPr>
          <a:xfrm>
            <a:off x="803461" y="771525"/>
            <a:ext cx="6210300" cy="857250"/>
          </a:xfrm>
          <a:prstGeom prst="rect">
            <a:avLst/>
          </a:prstGeom>
        </p:spPr>
        <p:txBody>
          <a:bodyPr/>
          <a:lstStyle>
            <a:lvl1pPr algn="l" rtl="0" eaLnBrk="0" fontAlgn="base" hangingPunct="0">
              <a:spcBef>
                <a:spcPct val="0"/>
              </a:spcBef>
              <a:spcAft>
                <a:spcPct val="0"/>
              </a:spcAft>
              <a:defRPr sz="4000">
                <a:solidFill>
                  <a:srgbClr val="59AC42"/>
                </a:solidFill>
                <a:latin typeface="Georgia"/>
                <a:ea typeface="ＭＳ Ｐゴシック" charset="0"/>
                <a:cs typeface="Georgia"/>
              </a:defRPr>
            </a:lvl1pPr>
            <a:lvl2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3000" kern="0" dirty="0">
                <a:solidFill>
                  <a:schemeClr val="bg1"/>
                </a:solidFill>
                <a:latin typeface="Arial" panose="020B0604020202020204" pitchFamily="34" charset="0"/>
                <a:cs typeface="Arial" panose="020B0604020202020204" pitchFamily="34" charset="0"/>
              </a:rPr>
              <a:t>Activity 1: Identify your triggers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1BCE99-B532-4BDD-9FC1-17161FCE0DA4}"/>
              </a:ext>
            </a:extLst>
          </p:cNvPr>
          <p:cNvSpPr txBox="1">
            <a:spLocks/>
          </p:cNvSpPr>
          <p:nvPr/>
        </p:nvSpPr>
        <p:spPr>
          <a:xfrm>
            <a:off x="597368" y="1497013"/>
            <a:ext cx="7949264" cy="4362450"/>
          </a:xfrm>
          <a:prstGeom prst="rect">
            <a:avLst/>
          </a:prstGeom>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spcAft>
                <a:spcPts val="450"/>
              </a:spcAft>
              <a:buFont typeface="Wingdings" panose="05000000000000000000" pitchFamily="2" charset="2"/>
              <a:buNone/>
              <a:defRPr/>
            </a:pPr>
            <a:r>
              <a:rPr lang="en-GB" sz="2100" b="0" kern="0" dirty="0"/>
              <a:t>Can you offer concrete, practical tips for any of these? </a:t>
            </a:r>
          </a:p>
          <a:p>
            <a:pPr marL="0" indent="0">
              <a:spcAft>
                <a:spcPts val="225"/>
              </a:spcAft>
              <a:buFont typeface="Wingdings" panose="05000000000000000000" pitchFamily="2" charset="2"/>
              <a:buNone/>
              <a:defRPr/>
            </a:pPr>
            <a:r>
              <a:rPr lang="en-GB" sz="2100" kern="0" dirty="0"/>
              <a:t>1. TIME – </a:t>
            </a:r>
            <a:r>
              <a:rPr lang="en-GB" sz="2100" b="0" kern="0" dirty="0"/>
              <a:t>‘I have a heavy workload, so struggle to offer in-depth support and then also have to contend with last-minute requests for help, against tight deadlines.’ </a:t>
            </a:r>
          </a:p>
          <a:p>
            <a:pPr marL="0" indent="0">
              <a:buFont typeface="Wingdings" panose="05000000000000000000" pitchFamily="2" charset="2"/>
              <a:buNone/>
              <a:defRPr/>
            </a:pPr>
            <a:endParaRPr lang="en-GB" sz="2100" kern="0" dirty="0"/>
          </a:p>
          <a:p>
            <a:pPr marL="0" indent="0">
              <a:buFont typeface="Wingdings" panose="05000000000000000000" pitchFamily="2" charset="2"/>
              <a:buNone/>
              <a:defRPr/>
            </a:pPr>
            <a:r>
              <a:rPr lang="en-GB" sz="2100" kern="0" dirty="0"/>
              <a:t>2.</a:t>
            </a:r>
            <a:r>
              <a:rPr lang="en-GB" sz="2100" b="0" kern="0" dirty="0"/>
              <a:t> </a:t>
            </a:r>
            <a:r>
              <a:rPr lang="en-GB" sz="2100" kern="0" dirty="0"/>
              <a:t>COMMUNICATION – </a:t>
            </a:r>
            <a:r>
              <a:rPr lang="en-GB" sz="2100" b="0" kern="0" dirty="0"/>
              <a:t>‘I’m exhausted writing the same info in emails and people just coming back with more questions.’ (e.g. applicants, project partners, internal colleagues)</a:t>
            </a:r>
            <a:endParaRPr lang="en-GB" sz="2100" kern="0" dirty="0"/>
          </a:p>
          <a:p>
            <a:pPr marL="0" indent="0">
              <a:buFont typeface="Wingdings" panose="05000000000000000000" pitchFamily="2" charset="2"/>
              <a:buNone/>
              <a:defRPr/>
            </a:pPr>
            <a:endParaRPr lang="en-GB" sz="2100" b="0" kern="0" dirty="0"/>
          </a:p>
          <a:p>
            <a:pPr marL="0" indent="0">
              <a:buFont typeface="Wingdings" panose="05000000000000000000" pitchFamily="2" charset="2"/>
              <a:buNone/>
              <a:defRPr/>
            </a:pPr>
            <a:r>
              <a:rPr lang="en-GB" sz="2100" kern="0" dirty="0"/>
              <a:t>3.</a:t>
            </a:r>
            <a:r>
              <a:rPr lang="en-GB" sz="2100" b="0" kern="0" dirty="0"/>
              <a:t> </a:t>
            </a:r>
            <a:r>
              <a:rPr lang="en-GB" sz="2100" kern="0" dirty="0"/>
              <a:t>RESPECT – </a:t>
            </a:r>
            <a:r>
              <a:rPr lang="en-GB" sz="2100" b="0" kern="0" dirty="0"/>
              <a:t>‘I give applicants advice but they don’t listen to me! We’re trying to help improve quality and they don’t appreciate my expertise.’</a:t>
            </a:r>
          </a:p>
        </p:txBody>
      </p:sp>
      <p:sp>
        <p:nvSpPr>
          <p:cNvPr id="3" name="Title 1">
            <a:extLst>
              <a:ext uri="{FF2B5EF4-FFF2-40B4-BE49-F238E27FC236}">
                <a16:creationId xmlns:a16="http://schemas.microsoft.com/office/drawing/2014/main" id="{66721865-1DAF-423A-82EC-5109B990CB79}"/>
              </a:ext>
            </a:extLst>
          </p:cNvPr>
          <p:cNvSpPr txBox="1">
            <a:spLocks/>
          </p:cNvSpPr>
          <p:nvPr/>
        </p:nvSpPr>
        <p:spPr>
          <a:xfrm>
            <a:off x="740804" y="639763"/>
            <a:ext cx="7569183" cy="857250"/>
          </a:xfrm>
          <a:prstGeom prst="rect">
            <a:avLst/>
          </a:prstGeom>
        </p:spPr>
        <p:txBody>
          <a:bodyPr/>
          <a:lstStyle>
            <a:lvl1pPr algn="l" rtl="0" eaLnBrk="0" fontAlgn="base" hangingPunct="0">
              <a:spcBef>
                <a:spcPct val="0"/>
              </a:spcBef>
              <a:spcAft>
                <a:spcPct val="0"/>
              </a:spcAft>
              <a:defRPr sz="4000">
                <a:solidFill>
                  <a:srgbClr val="59AC42"/>
                </a:solidFill>
                <a:latin typeface="Georgia"/>
                <a:ea typeface="ＭＳ Ｐゴシック" charset="0"/>
                <a:cs typeface="Georgia"/>
              </a:defRPr>
            </a:lvl1pPr>
            <a:lvl2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3000" kern="0" dirty="0">
                <a:solidFill>
                  <a:schemeClr val="bg1"/>
                </a:solidFill>
                <a:latin typeface="Arial" panose="020B0604020202020204" pitchFamily="34" charset="0"/>
                <a:cs typeface="Arial" panose="020B0604020202020204" pitchFamily="34" charset="0"/>
              </a:rPr>
              <a:t>Activity 2: Sharing best practice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384EEF7-66A6-4CB1-BC33-C9EB11D5D929}"/>
              </a:ext>
            </a:extLst>
          </p:cNvPr>
          <p:cNvSpPr txBox="1">
            <a:spLocks/>
          </p:cNvSpPr>
          <p:nvPr/>
        </p:nvSpPr>
        <p:spPr>
          <a:xfrm>
            <a:off x="685800" y="1140643"/>
            <a:ext cx="7772400" cy="5250729"/>
          </a:xfrm>
          <a:prstGeom prst="rect">
            <a:avLst/>
          </a:prstGeom>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a:defRPr/>
            </a:pPr>
            <a:r>
              <a:rPr lang="en-GB" sz="1600" b="0" kern="0" dirty="0"/>
              <a:t>Signpost academics to your Research Support webpages, for e.g. Funding Opportunities, Resources, to cultivate self-service</a:t>
            </a:r>
          </a:p>
          <a:p>
            <a:pPr>
              <a:defRPr/>
            </a:pPr>
            <a:r>
              <a:rPr lang="en-GB" sz="1600" b="0" kern="0" dirty="0"/>
              <a:t>Cross-check applications </a:t>
            </a:r>
            <a:r>
              <a:rPr lang="en-GB" sz="1600" b="0" i="1" kern="0" dirty="0"/>
              <a:t>before</a:t>
            </a:r>
            <a:r>
              <a:rPr lang="en-GB" sz="1600" b="0" kern="0" dirty="0"/>
              <a:t> academics hit submit: this irons out final issues and means that the final institutional acceptance/approval stage becomes quick and painless</a:t>
            </a:r>
          </a:p>
          <a:p>
            <a:pPr>
              <a:defRPr/>
            </a:pPr>
            <a:r>
              <a:rPr lang="en-GB" sz="1600" b="0" kern="0" dirty="0"/>
              <a:t>Produce documents/guides to help academics plan and budget their projects, pre-application</a:t>
            </a:r>
          </a:p>
          <a:p>
            <a:pPr>
              <a:defRPr/>
            </a:pPr>
            <a:r>
              <a:rPr lang="en-GB" sz="1600" b="0" kern="0" dirty="0"/>
              <a:t>Provide tips on popular schemes, so as to avoid writing repetitive emails to multiple applicants (as a pdf; or draft emails to copy/paste text)</a:t>
            </a:r>
          </a:p>
          <a:p>
            <a:pPr>
              <a:defRPr/>
            </a:pPr>
            <a:r>
              <a:rPr lang="en-GB" sz="1600" b="0" kern="0" dirty="0"/>
              <a:t>Create timetables sent to academics to set expectations / manage workload in the office</a:t>
            </a:r>
          </a:p>
          <a:p>
            <a:pPr>
              <a:defRPr/>
            </a:pPr>
            <a:r>
              <a:rPr lang="en-GB" sz="1600" b="0" kern="0" dirty="0"/>
              <a:t>For open call schemes, offer slots in the pipeline, which sets a social contract for the academic to work towards and keeps them motivated and invested</a:t>
            </a:r>
          </a:p>
          <a:p>
            <a:pPr>
              <a:defRPr/>
            </a:pPr>
            <a:r>
              <a:rPr lang="en-GB" sz="1600" b="0" kern="0" dirty="0"/>
              <a:t>Establish a College-level Peer Review Group, drawn from UKRI and ERC reviewers, to supplement School and Research Office reviews</a:t>
            </a:r>
          </a:p>
          <a:p>
            <a:pPr>
              <a:defRPr/>
            </a:pPr>
            <a:r>
              <a:rPr lang="en-GB" sz="1600" b="0" kern="0" dirty="0"/>
              <a:t>Plan a researcher development (training) programme including sessions covering popular funding schemes, tips for early-career researchers, collaborative grant-writing, etc. </a:t>
            </a:r>
          </a:p>
        </p:txBody>
      </p:sp>
      <p:sp>
        <p:nvSpPr>
          <p:cNvPr id="3" name="Title 1">
            <a:extLst>
              <a:ext uri="{FF2B5EF4-FFF2-40B4-BE49-F238E27FC236}">
                <a16:creationId xmlns:a16="http://schemas.microsoft.com/office/drawing/2014/main" id="{49802D9D-46A7-49FF-BB62-C8C51243C329}"/>
              </a:ext>
            </a:extLst>
          </p:cNvPr>
          <p:cNvSpPr txBox="1">
            <a:spLocks/>
          </p:cNvSpPr>
          <p:nvPr/>
        </p:nvSpPr>
        <p:spPr>
          <a:xfrm>
            <a:off x="557959" y="553852"/>
            <a:ext cx="7772400" cy="857250"/>
          </a:xfrm>
          <a:prstGeom prst="rect">
            <a:avLst/>
          </a:prstGeom>
        </p:spPr>
        <p:txBody>
          <a:bodyPr/>
          <a:lstStyle>
            <a:lvl1pPr algn="l" rtl="0" eaLnBrk="0" fontAlgn="base" hangingPunct="0">
              <a:spcBef>
                <a:spcPct val="0"/>
              </a:spcBef>
              <a:spcAft>
                <a:spcPct val="0"/>
              </a:spcAft>
              <a:defRPr sz="4000">
                <a:solidFill>
                  <a:srgbClr val="59AC42"/>
                </a:solidFill>
                <a:latin typeface="Georgia"/>
                <a:ea typeface="ＭＳ Ｐゴシック" charset="0"/>
                <a:cs typeface="Georgia"/>
              </a:defRPr>
            </a:lvl1pPr>
            <a:lvl2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59AC42"/>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3000" kern="0" dirty="0">
                <a:solidFill>
                  <a:schemeClr val="bg1"/>
                </a:solidFill>
                <a:latin typeface="Arial" panose="020B0604020202020204" pitchFamily="34" charset="0"/>
                <a:cs typeface="Arial" panose="020B0604020202020204" pitchFamily="34" charset="0"/>
              </a:rPr>
              <a:t>Our top tips: </a:t>
            </a:r>
          </a:p>
        </p:txBody>
      </p:sp>
    </p:spTree>
  </p:cSld>
  <p:clrMapOvr>
    <a:masterClrMapping/>
  </p:clrMapOvr>
</p:sld>
</file>

<file path=ppt/theme/theme1.xml><?xml version="1.0" encoding="utf-8"?>
<a:theme xmlns:a="http://schemas.openxmlformats.org/drawingml/2006/main" name="Default Design">
  <a:themeElements>
    <a:clrScheme name="Custom 2">
      <a:dk1>
        <a:srgbClr val="91C8E1"/>
      </a:dk1>
      <a:lt1>
        <a:srgbClr val="ECECEC"/>
      </a:lt1>
      <a:dk2>
        <a:srgbClr val="000000"/>
      </a:dk2>
      <a:lt2>
        <a:srgbClr val="91C8E1"/>
      </a:lt2>
      <a:accent1>
        <a:srgbClr val="000000"/>
      </a:accent1>
      <a:accent2>
        <a:srgbClr val="ECECEC"/>
      </a:accent2>
      <a:accent3>
        <a:srgbClr val="AAAAAA"/>
      </a:accent3>
      <a:accent4>
        <a:srgbClr val="C9C9C9"/>
      </a:accent4>
      <a:accent5>
        <a:srgbClr val="AAAAAA"/>
      </a:accent5>
      <a:accent6>
        <a:srgbClr val="D6D6D6"/>
      </a:accent6>
      <a:hlink>
        <a:srgbClr val="91C8E1"/>
      </a:hlink>
      <a:folHlink>
        <a:srgbClr val="91C8E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CFB1DE630E9E4D845EAE2276B811F4" ma:contentTypeVersion="5" ma:contentTypeDescription="Create a new document." ma:contentTypeScope="" ma:versionID="b07ef27a399d0242fcadeb603eba5bd8">
  <xsd:schema xmlns:xsd="http://www.w3.org/2001/XMLSchema" xmlns:xs="http://www.w3.org/2001/XMLSchema" xmlns:p="http://schemas.microsoft.com/office/2006/metadata/properties" xmlns:ns2="23709686-1b47-4c53-b989-7ebd2ffb0407" targetNamespace="http://schemas.microsoft.com/office/2006/metadata/properties" ma:root="true" ma:fieldsID="46554749cd7e5191d5b4ce09be38ee6c" ns2:_="">
    <xsd:import namespace="23709686-1b47-4c53-b989-7ebd2ffb04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09686-1b47-4c53-b989-7ebd2ffb0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D20CD-2EEE-4E53-BBA6-03771C80C978}">
  <ds:schemaRefs>
    <ds:schemaRef ds:uri="http://schemas.microsoft.com/sharepoint/v3/contenttype/forms"/>
  </ds:schemaRefs>
</ds:datastoreItem>
</file>

<file path=customXml/itemProps2.xml><?xml version="1.0" encoding="utf-8"?>
<ds:datastoreItem xmlns:ds="http://schemas.openxmlformats.org/officeDocument/2006/customXml" ds:itemID="{4E15FA64-2503-4DF8-AA9B-1FF669501C11}">
  <ds:schemaRefs>
    <ds:schemaRef ds:uri="23709686-1b47-4c53-b989-7ebd2ffb0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147</TotalTime>
  <Words>3144</Words>
  <Application>Microsoft Office PowerPoint</Application>
  <PresentationFormat>On-screen Show (4:3)</PresentationFormat>
  <Paragraphs>176</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Georgia</vt:lpstr>
      <vt:lpstr>Times New Roman</vt:lpstr>
      <vt:lpstr>Wingdings</vt:lpstr>
      <vt:lpstr>Default Design</vt:lpstr>
      <vt:lpstr>Empathic approaches to research support in pressured times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Tania Cleaves (Research Support Services)</cp:lastModifiedBy>
  <cp:revision>565</cp:revision>
  <dcterms:created xsi:type="dcterms:W3CDTF">2005-06-08T11:15:47Z</dcterms:created>
  <dcterms:modified xsi:type="dcterms:W3CDTF">2021-12-20T13:38:52Z</dcterms:modified>
</cp:coreProperties>
</file>